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1"/>
  </p:notesMasterIdLst>
  <p:sldIdLst>
    <p:sldId id="302" r:id="rId2"/>
    <p:sldId id="507" r:id="rId3"/>
    <p:sldId id="333" r:id="rId4"/>
    <p:sldId id="272" r:id="rId5"/>
    <p:sldId id="312" r:id="rId6"/>
    <p:sldId id="505" r:id="rId7"/>
    <p:sldId id="299" r:id="rId8"/>
    <p:sldId id="275" r:id="rId9"/>
    <p:sldId id="322" r:id="rId10"/>
    <p:sldId id="321" r:id="rId11"/>
    <p:sldId id="323" r:id="rId12"/>
    <p:sldId id="325" r:id="rId13"/>
    <p:sldId id="287" r:id="rId14"/>
    <p:sldId id="288" r:id="rId15"/>
    <p:sldId id="327" r:id="rId16"/>
    <p:sldId id="328" r:id="rId17"/>
    <p:sldId id="295" r:id="rId18"/>
    <p:sldId id="296" r:id="rId19"/>
    <p:sldId id="276" r:id="rId20"/>
    <p:sldId id="292" r:id="rId21"/>
    <p:sldId id="308" r:id="rId22"/>
    <p:sldId id="318" r:id="rId23"/>
    <p:sldId id="281" r:id="rId24"/>
    <p:sldId id="300" r:id="rId25"/>
    <p:sldId id="301" r:id="rId26"/>
    <p:sldId id="338" r:id="rId27"/>
    <p:sldId id="334" r:id="rId28"/>
    <p:sldId id="335" r:id="rId29"/>
    <p:sldId id="336" r:id="rId30"/>
    <p:sldId id="337" r:id="rId31"/>
    <p:sldId id="500" r:id="rId32"/>
    <p:sldId id="501" r:id="rId33"/>
    <p:sldId id="506" r:id="rId34"/>
    <p:sldId id="503" r:id="rId35"/>
    <p:sldId id="502" r:id="rId36"/>
    <p:sldId id="504" r:id="rId37"/>
    <p:sldId id="508" r:id="rId38"/>
    <p:sldId id="509" r:id="rId39"/>
    <p:sldId id="510" r:id="rId40"/>
  </p:sldIdLst>
  <p:sldSz cx="12192000" cy="6858000"/>
  <p:notesSz cx="7086600" cy="9372600"/>
  <p:custDataLst>
    <p:tags r:id="rId42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64C8"/>
    <a:srgbClr val="A7BDE9"/>
    <a:srgbClr val="2850A0"/>
    <a:srgbClr val="535353"/>
    <a:srgbClr val="A6A6A6"/>
    <a:srgbClr val="7F9FDF"/>
    <a:srgbClr val="003399"/>
    <a:srgbClr val="C8D8E6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242" autoAdjust="0"/>
    <p:restoredTop sz="93073" autoAdjust="0"/>
  </p:normalViewPr>
  <p:slideViewPr>
    <p:cSldViewPr showGuides="1">
      <p:cViewPr varScale="1">
        <p:scale>
          <a:sx n="150" d="100"/>
          <a:sy n="150" d="100"/>
        </p:scale>
        <p:origin x="192" y="456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gs" Target="tags/tag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1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2021-05-26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3"/>
            </p:custDataLst>
          </p:nvPr>
        </p:nvSpPr>
        <p:spPr>
          <a:xfrm>
            <a:off x="335360" y="404664"/>
            <a:ext cx="7104112" cy="4536504"/>
          </a:xfrm>
          <a:prstGeom prst="rect">
            <a:avLst/>
          </a:prstGeo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039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7436" y="6308726"/>
            <a:ext cx="8159849" cy="360363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CA"/>
              <a:t>Click to add notes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90325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vmlDrawing" Target="../drawings/vmlDrawing1.v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tags" Target="../tags/tag5.xml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4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8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" name="think-cell Slide" r:id="rId12" imgW="360" imgH="360" progId="">
                  <p:embed/>
                </p:oleObj>
              </mc:Choice>
              <mc:Fallback>
                <p:oleObj name="think-cell Slide" r:id="rId12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67637" y="117007"/>
            <a:ext cx="11232000" cy="719993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10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0" name="Line 16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>
            <a:off x="479376" y="837000"/>
            <a:ext cx="11232000" cy="0"/>
          </a:xfrm>
          <a:prstGeom prst="line">
            <a:avLst/>
          </a:prstGeom>
          <a:noFill/>
          <a:ln w="12700">
            <a:solidFill>
              <a:schemeClr val="bg1">
                <a:lumMod val="85000"/>
              </a:schemeClr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11784000" y="6498000"/>
            <a:ext cx="408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ctr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ctr">
                <a:defRPr/>
              </a:pPr>
              <a:t>‹#›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68" r:id="rId3"/>
    <p:sldLayoutId id="2147483796" r:id="rId4"/>
    <p:sldLayoutId id="2147483797" r:id="rId5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lickcharts.com/sp500" TargetMode="External"/><Relationship Id="rId4" Type="http://schemas.openxmlformats.org/officeDocument/2006/relationships/hyperlink" Target="https://www.slickcharts.com/nasdaq100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List_of_presidents_of_the_United_Stat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5661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8.02 'Edouard Albert Roche' (2021-04-18)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00" y="2737631"/>
            <a:ext cx="1295920" cy="40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37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 from many data sources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284963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Key Benefits of a Low-Code Language Approach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7" y="1196736"/>
            <a:ext cx="11232000" cy="4104264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Simple </a:t>
            </a:r>
            <a:r>
              <a:rPr lang="en-US" sz="1400" dirty="0"/>
              <a:t>procedural language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Easy to read and understand</a:t>
            </a:r>
            <a:r>
              <a:rPr lang="en-US" sz="1400" dirty="0"/>
              <a:t> the code, therefore very easy to learn programming.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2850A0"/>
                </a:solidFill>
              </a:rPr>
              <a:t>Powerful</a:t>
            </a:r>
            <a:r>
              <a:rPr lang="en-US" sz="1400" dirty="0"/>
              <a:t> language semantics </a:t>
            </a:r>
            <a:r>
              <a:rPr lang="en-US" sz="1400" b="1" dirty="0">
                <a:solidFill>
                  <a:srgbClr val="003399"/>
                </a:solidFill>
              </a:rPr>
              <a:t>keeps your program short </a:t>
            </a:r>
            <a:r>
              <a:rPr lang="en-US" sz="1400" dirty="0"/>
              <a:t>to solve complex problems.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Immediately </a:t>
            </a:r>
            <a:r>
              <a:rPr lang="en-US" sz="1400" dirty="0"/>
              <a:t>get your code running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Clear, natural language</a:t>
            </a:r>
            <a:r>
              <a:rPr lang="en-US" sz="1400" dirty="0"/>
              <a:t>. Give your variables, tables, functions, etc. natural names (spaces are allowed !)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Big Data tables</a:t>
            </a:r>
            <a:r>
              <a:rPr lang="en-US" sz="1400" dirty="0"/>
              <a:t> of any size are one of the main data storage models and B4P is optimized for this.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hierarchical data storage model </a:t>
            </a:r>
            <a:r>
              <a:rPr lang="en-US" sz="1400" dirty="0"/>
              <a:t>to manage tree-type hierarchical information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No programming complexity</a:t>
            </a:r>
            <a:r>
              <a:rPr lang="en-US" sz="1400" dirty="0"/>
              <a:t> such as type definitions, declaring all the variables and doing memory management on your own.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Significantly less need for fine grained programming like formulating loops, using variables, coding detailed algorithms,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err="1"/>
              <a:t>B4P</a:t>
            </a:r>
            <a:r>
              <a:rPr lang="en-US" sz="1400" dirty="0"/>
              <a:t> understands data formats such as </a:t>
            </a:r>
            <a:r>
              <a:rPr lang="en-US" sz="1400" b="1" dirty="0">
                <a:solidFill>
                  <a:srgbClr val="003399"/>
                </a:solidFill>
              </a:rPr>
              <a:t>Excel, HTML, XML, JSON, CSV</a:t>
            </a:r>
            <a:r>
              <a:rPr lang="en-US" sz="1400" dirty="0"/>
              <a:t>, etc. to retrieve data from Excel, database</a:t>
            </a:r>
            <a:br>
              <a:rPr lang="en-US" sz="1400" dirty="0"/>
            </a:br>
            <a:r>
              <a:rPr lang="en-US" sz="1400" dirty="0"/>
              <a:t>and the Internet directly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The execution engine and all library files are </a:t>
            </a:r>
            <a:r>
              <a:rPr lang="en-US" sz="1400" b="1" dirty="0">
                <a:solidFill>
                  <a:srgbClr val="003399"/>
                </a:solidFill>
              </a:rPr>
              <a:t>very light-weight and lean</a:t>
            </a:r>
            <a:r>
              <a:rPr lang="en-US" sz="1400" dirty="0"/>
              <a:t>, very robust and start quickly.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Portability </a:t>
            </a:r>
            <a:r>
              <a:rPr lang="en-US" sz="1400" dirty="0"/>
              <a:t>(Windows, Linux, MacOS, etc.), enabling to run the same code on any computer.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Output Excel files </a:t>
            </a:r>
            <a:r>
              <a:rPr lang="en-US" sz="1400" b="1" dirty="0">
                <a:solidFill>
                  <a:srgbClr val="003399"/>
                </a:solidFill>
              </a:rPr>
              <a:t>with style and formatting</a:t>
            </a:r>
            <a:r>
              <a:rPr lang="en-US" sz="1400" dirty="0"/>
              <a:t> like fonts, colors, number formats, row widths,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function library </a:t>
            </a:r>
            <a:r>
              <a:rPr lang="en-US" sz="1400" dirty="0"/>
              <a:t>with </a:t>
            </a:r>
            <a:r>
              <a:rPr lang="en-US" sz="1400" b="1" dirty="0">
                <a:solidFill>
                  <a:srgbClr val="2850A0"/>
                </a:solidFill>
              </a:rPr>
              <a:t>over 800 functions</a:t>
            </a:r>
            <a:r>
              <a:rPr lang="en-US" sz="1400" dirty="0"/>
              <a:t>, including 200 functions for processing tables, and growing.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1488000" y="5625921"/>
            <a:ext cx="8568000" cy="557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The B4P Language allows you to express yourself easily in plain English to solve complex problem. 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</a:rPr>
              <a:t> Focus on the </a:t>
            </a:r>
            <a:r>
              <a:rPr lang="en-US" sz="1400" b="1" i="1" dirty="0">
                <a:solidFill>
                  <a:schemeClr val="bg1"/>
                </a:solidFill>
              </a:rPr>
              <a:t>what</a:t>
            </a:r>
            <a:r>
              <a:rPr lang="en-US" sz="1400" b="1" dirty="0">
                <a:solidFill>
                  <a:schemeClr val="bg1"/>
                </a:solidFill>
              </a:rPr>
              <a:t>, not the </a:t>
            </a:r>
            <a:r>
              <a:rPr lang="en-US" sz="1400" b="1" i="1" dirty="0">
                <a:solidFill>
                  <a:schemeClr val="bg1"/>
                </a:solidFill>
              </a:rPr>
              <a:t>how</a:t>
            </a:r>
            <a:r>
              <a:rPr lang="en-US" sz="1400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3852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Syntax and Semantics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657" y="1269000"/>
            <a:ext cx="11196980" cy="4896544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Overall language block structure similar to C / C++ / Java.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Full and homogeneous UNICODE support.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Tables and structured variables are the two main data storage mechanisms.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 names, variable names and function names are fully flexible, e.g. multiple words and spaces are allowed.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Full Excel support, including formatting and style.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Variables organized in a dynamic tree, allowing to build up nested arrays and structures.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Load / save sophisticated JSON contents to / from the variable structure using 1 statement.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Code pieces can be passed as function parameters which will be executed multiple time or on a on-demand basis: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Example: 	table process (...),  pick if (...)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Benefit: 	Eliminates need to write loops or other details.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Numerous flexible control flow mechanisms, going beyond the common ones like if, while, for, ...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Cross platform compatibility: Windows / Linux / MacOS: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File names with directory paths are understood and interpreted correctly in other platforms (e.g. Windows vs. Linux).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Your program does not need to be modified to run on a different system.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Powerful parameter set and matrix operations to process big data.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1. </a:t>
            </a:r>
            <a:r>
              <a:rPr lang="en-US" sz="1400" b="1" dirty="0">
                <a:solidFill>
                  <a:srgbClr val="003399"/>
                </a:solidFill>
              </a:rPr>
              <a:t>Use the rich B4P function library </a:t>
            </a:r>
            <a:r>
              <a:rPr lang="en-US" sz="1400" dirty="0"/>
              <a:t>to process your big data.  They deliver naked machine performance.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2. </a:t>
            </a:r>
            <a:r>
              <a:rPr lang="en-US" sz="1400" b="1" dirty="0">
                <a:solidFill>
                  <a:srgbClr val="003399"/>
                </a:solidFill>
              </a:rPr>
              <a:t>Use deep operations </a:t>
            </a:r>
            <a:r>
              <a:rPr lang="en-US" sz="1400" dirty="0"/>
              <a:t>(vector and matrix operations) to process large amount of data inside tables and parameter sets.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3. Think how you can formulate your code in a very compact manner without compromising comprehensibility. </a:t>
            </a:r>
            <a:endParaRPr lang="en-US" sz="1400" b="1" dirty="0">
              <a:solidFill>
                <a:srgbClr val="00339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908F5E-979C-4701-8FAD-27FFBC98F24D}"/>
              </a:ext>
            </a:extLst>
          </p:cNvPr>
          <p:cNvSpPr/>
          <p:nvPr/>
        </p:nvSpPr>
        <p:spPr>
          <a:xfrm>
            <a:off x="3000000" y="4725000"/>
            <a:ext cx="4464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Complete solutions require only 5-20 statements</a:t>
            </a:r>
          </a:p>
        </p:txBody>
      </p:sp>
    </p:spTree>
    <p:extLst>
      <p:ext uri="{BB962C8B-B14F-4D97-AF65-F5344CB8AC3E}">
        <p14:creationId xmlns:p14="http://schemas.microsoft.com/office/powerpoint/2010/main" val="2178175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62" y="1539844"/>
            <a:ext cx="3160179" cy="1396465"/>
          </a:xfrm>
          <a:prstGeom prst="rect">
            <a:avLst/>
          </a:prstGeom>
          <a:ln>
            <a:noFill/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119822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841" y="3442364"/>
            <a:ext cx="2297425" cy="1676673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1373755" y="5708656"/>
            <a:ext cx="9000000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Task:  A new football club should be created by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tables of the two clubs are arranged differently and use different naming schemes 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69241" y="310074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711" y="1541123"/>
            <a:ext cx="3888000" cy="3577914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824002" y="1137147"/>
            <a:ext cx="2880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Merged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4" name="Gruppieren 8">
            <a:extLst>
              <a:ext uri="{FF2B5EF4-FFF2-40B4-BE49-F238E27FC236}">
                <a16:creationId xmlns:a16="http://schemas.microsoft.com/office/drawing/2014/main" id="{15BEF521-9E40-DD4D-B637-16B3F30AB2B9}"/>
              </a:ext>
            </a:extLst>
          </p:cNvPr>
          <p:cNvGrpSpPr/>
          <p:nvPr/>
        </p:nvGrpSpPr>
        <p:grpSpPr>
          <a:xfrm>
            <a:off x="5235919" y="2709000"/>
            <a:ext cx="1207750" cy="708185"/>
            <a:chOff x="4944000" y="2447255"/>
            <a:chExt cx="1440000" cy="909745"/>
          </a:xfrm>
        </p:grpSpPr>
        <p:sp>
          <p:nvSpPr>
            <p:cNvPr id="51" name="B4P">
              <a:extLst>
                <a:ext uri="{FF2B5EF4-FFF2-40B4-BE49-F238E27FC236}">
                  <a16:creationId xmlns:a16="http://schemas.microsoft.com/office/drawing/2014/main" id="{41B4BDD4-0C36-A647-8BFF-8F6386CC3217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4P</a:t>
              </a:r>
            </a:p>
          </p:txBody>
        </p:sp>
        <p:sp>
          <p:nvSpPr>
            <p:cNvPr id="52" name="Triangle">
              <a:extLst>
                <a:ext uri="{FF2B5EF4-FFF2-40B4-BE49-F238E27FC236}">
                  <a16:creationId xmlns:a16="http://schemas.microsoft.com/office/drawing/2014/main" id="{E92130DC-56F2-E547-B36C-A20AC81A1525}"/>
                </a:ext>
              </a:extLst>
            </p:cNvPr>
            <p:cNvSpPr/>
            <p:nvPr/>
          </p:nvSpPr>
          <p:spPr>
            <a:xfrm rot="5400000">
              <a:off x="5447936" y="2709000"/>
              <a:ext cx="432000" cy="86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grpSp>
        <p:nvGrpSpPr>
          <p:cNvPr id="45" name="Gruppieren 20">
            <a:extLst>
              <a:ext uri="{FF2B5EF4-FFF2-40B4-BE49-F238E27FC236}">
                <a16:creationId xmlns:a16="http://schemas.microsoft.com/office/drawing/2014/main" id="{8AED75AA-347E-D54B-8FBC-D6C469A13876}"/>
              </a:ext>
            </a:extLst>
          </p:cNvPr>
          <p:cNvGrpSpPr/>
          <p:nvPr/>
        </p:nvGrpSpPr>
        <p:grpSpPr>
          <a:xfrm>
            <a:off x="5277616" y="2735777"/>
            <a:ext cx="1134143" cy="909223"/>
            <a:chOff x="4944000" y="2349000"/>
            <a:chExt cx="1440000" cy="1152000"/>
          </a:xfrm>
        </p:grpSpPr>
        <p:sp>
          <p:nvSpPr>
            <p:cNvPr id="48" name="Rechteck: abgerundete Ecken 14">
              <a:extLst>
                <a:ext uri="{FF2B5EF4-FFF2-40B4-BE49-F238E27FC236}">
                  <a16:creationId xmlns:a16="http://schemas.microsoft.com/office/drawing/2014/main" id="{F12A5296-5952-4644-9E45-10EBC677F557}"/>
                </a:ext>
              </a:extLst>
            </p:cNvPr>
            <p:cNvSpPr/>
            <p:nvPr/>
          </p:nvSpPr>
          <p:spPr>
            <a:xfrm>
              <a:off x="4944224" y="2349000"/>
              <a:ext cx="1439712" cy="1152000"/>
            </a:xfrm>
            <a:prstGeom prst="roundRect">
              <a:avLst>
                <a:gd name="adj" fmla="val 11065"/>
              </a:avLst>
            </a:prstGeom>
            <a:gradFill flip="none" rotWithShape="1">
              <a:gsLst>
                <a:gs pos="0">
                  <a:srgbClr val="1E3C78"/>
                </a:gs>
                <a:gs pos="100000">
                  <a:srgbClr val="3264C8"/>
                </a:gs>
              </a:gsLst>
              <a:lin ang="5400000" scaled="1"/>
              <a:tileRect/>
            </a:gradFill>
            <a:ln w="12700">
              <a:miter lim="400000"/>
            </a:ln>
            <a:effectLst/>
          </p:spPr>
          <p:txBody>
            <a:bodyPr lIns="36000" tIns="36000" rIns="36000" bIns="3600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B4P">
              <a:extLst>
                <a:ext uri="{FF2B5EF4-FFF2-40B4-BE49-F238E27FC236}">
                  <a16:creationId xmlns:a16="http://schemas.microsoft.com/office/drawing/2014/main" id="{18D9162D-BD4C-0B4B-8737-C9CD59A74343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B4P</a:t>
              </a:r>
            </a:p>
          </p:txBody>
        </p:sp>
        <p:sp>
          <p:nvSpPr>
            <p:cNvPr id="50" name="Triangle">
              <a:extLst>
                <a:ext uri="{FF2B5EF4-FFF2-40B4-BE49-F238E27FC236}">
                  <a16:creationId xmlns:a16="http://schemas.microsoft.com/office/drawing/2014/main" id="{58043186-6366-E84C-BE80-2B49FDE54691}"/>
                </a:ext>
              </a:extLst>
            </p:cNvPr>
            <p:cNvSpPr/>
            <p:nvPr/>
          </p:nvSpPr>
          <p:spPr>
            <a:xfrm rot="5400000">
              <a:off x="5447999" y="2886706"/>
              <a:ext cx="432000" cy="572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sp>
        <p:nvSpPr>
          <p:cNvPr id="46" name="Right Arrow 26">
            <a:extLst>
              <a:ext uri="{FF2B5EF4-FFF2-40B4-BE49-F238E27FC236}">
                <a16:creationId xmlns:a16="http://schemas.microsoft.com/office/drawing/2014/main" id="{EB89E092-C779-6842-9C80-05A79719BC52}"/>
              </a:ext>
            </a:extLst>
          </p:cNvPr>
          <p:cNvSpPr/>
          <p:nvPr/>
        </p:nvSpPr>
        <p:spPr>
          <a:xfrm>
            <a:off x="4872000" y="3122836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7" name="Right Arrow 27">
            <a:extLst>
              <a:ext uri="{FF2B5EF4-FFF2-40B4-BE49-F238E27FC236}">
                <a16:creationId xmlns:a16="http://schemas.microsoft.com/office/drawing/2014/main" id="{79D12D36-16A6-204B-8526-A97A1EB02AD9}"/>
              </a:ext>
            </a:extLst>
          </p:cNvPr>
          <p:cNvSpPr/>
          <p:nvPr/>
        </p:nvSpPr>
        <p:spPr>
          <a:xfrm>
            <a:off x="6515974" y="3109776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231975"/>
            <a:ext cx="11232000" cy="431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statements:  load, clean, align semantics, merge, and save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205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205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Multiple words </a:t>
            </a:r>
            <a:r>
              <a:rPr lang="en-US" sz="1200" dirty="0">
                <a:solidFill>
                  <a:schemeClr val="tx1"/>
                </a:solidFill>
              </a:rPr>
              <a:t>for functions, variables, table names, header names, allow for readability and naming flexibility 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58D28B3-C356-4D7C-851C-D2E6177B4D65}"/>
              </a:ext>
            </a:extLst>
          </p:cNvPr>
          <p:cNvSpPr/>
          <p:nvPr/>
        </p:nvSpPr>
        <p:spPr>
          <a:xfrm>
            <a:off x="480000" y="4076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One statement merges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two tables </a:t>
            </a:r>
            <a:r>
              <a:rPr lang="en-US" sz="1200" dirty="0">
                <a:solidFill>
                  <a:schemeClr val="tx1"/>
                </a:solidFill>
              </a:rPr>
              <a:t>as specified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71F06EFC-F3B4-4555-9C57-832F74477450}"/>
              </a:ext>
            </a:extLst>
          </p:cNvPr>
          <p:cNvCxnSpPr>
            <a:cxnSpLocks/>
          </p:cNvCxnSpPr>
          <p:nvPr/>
        </p:nvCxnSpPr>
        <p:spPr>
          <a:xfrm>
            <a:off x="2712000" y="414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35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No loops.  </a:t>
            </a:r>
            <a:r>
              <a:rPr lang="en-US" sz="1200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apply for whole tables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4AB2537-D0DA-4312-A9A7-84C91932201A}"/>
              </a:ext>
            </a:extLst>
          </p:cNvPr>
          <p:cNvSpPr/>
          <p:nvPr/>
        </p:nvSpPr>
        <p:spPr>
          <a:xfrm>
            <a:off x="480000" y="2925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Excel file loaded </a:t>
            </a:r>
            <a:r>
              <a:rPr lang="en-US" sz="1200" dirty="0">
                <a:solidFill>
                  <a:schemeClr val="tx1"/>
                </a:solidFill>
              </a:rPr>
              <a:t>with</a:t>
            </a:r>
          </a:p>
          <a:p>
            <a:r>
              <a:rPr lang="en-US" sz="1200" dirty="0">
                <a:solidFill>
                  <a:schemeClr val="tx1"/>
                </a:solidFill>
              </a:rPr>
              <a:t>a single simple statement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652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8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925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4F2DEA26-27EB-435C-AED6-B912F07E4AE7}"/>
              </a:ext>
            </a:extLst>
          </p:cNvPr>
          <p:cNvCxnSpPr>
            <a:cxnSpLocks/>
          </p:cNvCxnSpPr>
          <p:nvPr/>
        </p:nvCxnSpPr>
        <p:spPr>
          <a:xfrm>
            <a:off x="2712000" y="30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6EBCAB0-7C86-400F-B010-F603DAABF952}"/>
              </a:ext>
            </a:extLst>
          </p:cNvPr>
          <p:cNvCxnSpPr>
            <a:cxnSpLocks/>
          </p:cNvCxnSpPr>
          <p:nvPr/>
        </p:nvCxnSpPr>
        <p:spPr>
          <a:xfrm>
            <a:off x="660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972A197-CE58-407B-B778-14E3B654EE8A}"/>
              </a:ext>
            </a:extLst>
          </p:cNvPr>
          <p:cNvCxnSpPr>
            <a:cxnSpLocks/>
          </p:cNvCxnSpPr>
          <p:nvPr/>
        </p:nvCxnSpPr>
        <p:spPr>
          <a:xfrm>
            <a:off x="9552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717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358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061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061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comprehensible function names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2781000"/>
            <a:ext cx="2232000" cy="792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and target </a:t>
            </a:r>
            <a:r>
              <a:rPr lang="en-US" sz="1200" b="1" dirty="0" err="1">
                <a:solidFill>
                  <a:schemeClr val="tx1"/>
                </a:solidFill>
              </a:rPr>
              <a:t>inde</a:t>
            </a:r>
            <a:r>
              <a:rPr lang="en-US" sz="1200" b="1" dirty="0">
                <a:solidFill>
                  <a:schemeClr val="tx1"/>
                </a:solidFill>
              </a:rPr>
              <a:t>-pendent approach to format </a:t>
            </a:r>
            <a:r>
              <a:rPr lang="en-US" sz="1200" dirty="0">
                <a:solidFill>
                  <a:schemeClr val="tx1"/>
                </a:solidFill>
              </a:rPr>
              <a:t>tables, rows, columns and cells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004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22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781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column width, 20, row height, 20,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                 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vertical align, center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sheet, column width, 30 );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 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565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21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8E7696A5-C206-9541-B8E0-67B8AFB305AC}"/>
              </a:ext>
            </a:extLst>
          </p:cNvPr>
          <p:cNvSpPr txBox="1">
            <a:spLocks/>
          </p:cNvSpPr>
          <p:nvPr/>
        </p:nvSpPr>
        <p:spPr>
          <a:xfrm>
            <a:off x="264000" y="1053000"/>
            <a:ext cx="11232000" cy="57605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7 additional statements add coloring, formatting, and style to Excel file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869522D-9E86-E64A-8BEB-528A78F71DF9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321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76394D-70D7-4F1C-B35F-D09A64850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12" y="1628738"/>
            <a:ext cx="4390690" cy="25475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7EE685-81A9-4133-B4DD-9FC6045A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219" y="1671268"/>
            <a:ext cx="4645589" cy="24035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2111987" y="4909045"/>
            <a:ext cx="7968026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source1: </a:t>
            </a:r>
            <a:r>
              <a:rPr lang="de-CH" sz="1200" dirty="0">
                <a:hlinkClick r:id="rId4"/>
              </a:rPr>
              <a:t>https://www.slickcharts.com/nasdaq100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source2: </a:t>
            </a:r>
            <a:r>
              <a:rPr lang="de-CH" sz="1200" dirty="0">
                <a:hlinkClick r:id="rId5"/>
              </a:rPr>
              <a:t>https://www.slickcharts.com/sp500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  <p:grpSp>
        <p:nvGrpSpPr>
          <p:cNvPr id="28" name="Gruppieren 8">
            <a:extLst>
              <a:ext uri="{FF2B5EF4-FFF2-40B4-BE49-F238E27FC236}">
                <a16:creationId xmlns:a16="http://schemas.microsoft.com/office/drawing/2014/main" id="{B8D64734-9BE3-024E-BE6A-28C602A4B143}"/>
              </a:ext>
            </a:extLst>
          </p:cNvPr>
          <p:cNvGrpSpPr/>
          <p:nvPr/>
        </p:nvGrpSpPr>
        <p:grpSpPr>
          <a:xfrm>
            <a:off x="5297503" y="2620312"/>
            <a:ext cx="1207750" cy="708185"/>
            <a:chOff x="4944000" y="2447255"/>
            <a:chExt cx="1440000" cy="909745"/>
          </a:xfrm>
        </p:grpSpPr>
        <p:sp>
          <p:nvSpPr>
            <p:cNvPr id="35" name="B4P">
              <a:extLst>
                <a:ext uri="{FF2B5EF4-FFF2-40B4-BE49-F238E27FC236}">
                  <a16:creationId xmlns:a16="http://schemas.microsoft.com/office/drawing/2014/main" id="{1A772867-573E-654B-A9FA-77B22CD346B5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4P</a:t>
              </a:r>
            </a:p>
          </p:txBody>
        </p:sp>
        <p:sp>
          <p:nvSpPr>
            <p:cNvPr id="36" name="Triangle">
              <a:extLst>
                <a:ext uri="{FF2B5EF4-FFF2-40B4-BE49-F238E27FC236}">
                  <a16:creationId xmlns:a16="http://schemas.microsoft.com/office/drawing/2014/main" id="{2A37F462-B074-B74C-92B7-6B4F9D7A2D97}"/>
                </a:ext>
              </a:extLst>
            </p:cNvPr>
            <p:cNvSpPr/>
            <p:nvPr/>
          </p:nvSpPr>
          <p:spPr>
            <a:xfrm rot="5400000">
              <a:off x="5447936" y="2709000"/>
              <a:ext cx="432000" cy="86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grpSp>
        <p:nvGrpSpPr>
          <p:cNvPr id="29" name="Gruppieren 20">
            <a:extLst>
              <a:ext uri="{FF2B5EF4-FFF2-40B4-BE49-F238E27FC236}">
                <a16:creationId xmlns:a16="http://schemas.microsoft.com/office/drawing/2014/main" id="{E673B26A-5DCB-B848-B21E-CCC87015CB11}"/>
              </a:ext>
            </a:extLst>
          </p:cNvPr>
          <p:cNvGrpSpPr/>
          <p:nvPr/>
        </p:nvGrpSpPr>
        <p:grpSpPr>
          <a:xfrm>
            <a:off x="5339200" y="2647089"/>
            <a:ext cx="1134143" cy="909223"/>
            <a:chOff x="4944000" y="2349000"/>
            <a:chExt cx="1440000" cy="1152000"/>
          </a:xfrm>
        </p:grpSpPr>
        <p:sp>
          <p:nvSpPr>
            <p:cNvPr id="32" name="Rechteck: abgerundete Ecken 14">
              <a:extLst>
                <a:ext uri="{FF2B5EF4-FFF2-40B4-BE49-F238E27FC236}">
                  <a16:creationId xmlns:a16="http://schemas.microsoft.com/office/drawing/2014/main" id="{24A9C3F8-408F-E54B-B6E3-C47B031FD57D}"/>
                </a:ext>
              </a:extLst>
            </p:cNvPr>
            <p:cNvSpPr/>
            <p:nvPr/>
          </p:nvSpPr>
          <p:spPr>
            <a:xfrm>
              <a:off x="4944224" y="2349000"/>
              <a:ext cx="1439712" cy="1152000"/>
            </a:xfrm>
            <a:prstGeom prst="roundRect">
              <a:avLst>
                <a:gd name="adj" fmla="val 11065"/>
              </a:avLst>
            </a:prstGeom>
            <a:gradFill flip="none" rotWithShape="1">
              <a:gsLst>
                <a:gs pos="0">
                  <a:srgbClr val="1E3C78"/>
                </a:gs>
                <a:gs pos="100000">
                  <a:srgbClr val="3264C8"/>
                </a:gs>
              </a:gsLst>
              <a:lin ang="5400000" scaled="1"/>
              <a:tileRect/>
            </a:gradFill>
            <a:ln w="12700">
              <a:miter lim="400000"/>
            </a:ln>
            <a:effectLst/>
          </p:spPr>
          <p:txBody>
            <a:bodyPr lIns="36000" tIns="36000" rIns="36000" bIns="3600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B4P">
              <a:extLst>
                <a:ext uri="{FF2B5EF4-FFF2-40B4-BE49-F238E27FC236}">
                  <a16:creationId xmlns:a16="http://schemas.microsoft.com/office/drawing/2014/main" id="{82F8CB4E-21A0-1542-873A-A91DECEAF691}"/>
                </a:ext>
              </a:extLst>
            </p:cNvPr>
            <p:cNvSpPr txBox="1"/>
            <p:nvPr/>
          </p:nvSpPr>
          <p:spPr>
            <a:xfrm>
              <a:off x="4944000" y="2447255"/>
              <a:ext cx="1440000" cy="4320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 anchor="ctr" anchorCtr="0">
              <a:no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lang="en-US" sz="3600" noProof="1"/>
                <a:t>B4P</a:t>
              </a:r>
            </a:p>
          </p:txBody>
        </p:sp>
        <p:sp>
          <p:nvSpPr>
            <p:cNvPr id="34" name="Triangle">
              <a:extLst>
                <a:ext uri="{FF2B5EF4-FFF2-40B4-BE49-F238E27FC236}">
                  <a16:creationId xmlns:a16="http://schemas.microsoft.com/office/drawing/2014/main" id="{60702E46-5954-1A4D-86F4-AE7C86F1CEA4}"/>
                </a:ext>
              </a:extLst>
            </p:cNvPr>
            <p:cNvSpPr/>
            <p:nvPr/>
          </p:nvSpPr>
          <p:spPr>
            <a:xfrm rot="5400000">
              <a:off x="5447999" y="2886706"/>
              <a:ext cx="432000" cy="572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noFill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sp>
        <p:nvSpPr>
          <p:cNvPr id="30" name="Right Arrow 26">
            <a:extLst>
              <a:ext uri="{FF2B5EF4-FFF2-40B4-BE49-F238E27FC236}">
                <a16:creationId xmlns:a16="http://schemas.microsoft.com/office/drawing/2014/main" id="{DA8675A5-C3F0-A245-95EA-3B9F827651B8}"/>
              </a:ext>
            </a:extLst>
          </p:cNvPr>
          <p:cNvSpPr/>
          <p:nvPr/>
        </p:nvSpPr>
        <p:spPr>
          <a:xfrm>
            <a:off x="5075974" y="3034148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1" name="Right Arrow 27">
            <a:extLst>
              <a:ext uri="{FF2B5EF4-FFF2-40B4-BE49-F238E27FC236}">
                <a16:creationId xmlns:a16="http://schemas.microsoft.com/office/drawing/2014/main" id="{5CBE21CB-D396-2942-B307-CAA9D4EED534}"/>
              </a:ext>
            </a:extLst>
          </p:cNvPr>
          <p:cNvSpPr/>
          <p:nvPr/>
        </p:nvSpPr>
        <p:spPr>
          <a:xfrm>
            <a:off x="6456000" y="2997000"/>
            <a:ext cx="300026" cy="293481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696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917000"/>
            <a:ext cx="842493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348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2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600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3285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2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573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4077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4293056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1680" y="522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79680" y="4868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88F96F-8592-AB47-B16D-22C6DFBFAE53}"/>
              </a:ext>
            </a:extLst>
          </p:cNvPr>
          <p:cNvSpPr/>
          <p:nvPr/>
        </p:nvSpPr>
        <p:spPr>
          <a:xfrm>
            <a:off x="2711680" y="1090336"/>
            <a:ext cx="70888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13 Statements, 1 loop and 1 variable do the complete job</a:t>
            </a:r>
            <a:endParaRPr lang="en-US" sz="2000" b="1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26252F39-2AFB-0D4F-BC51-A7FC596A9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050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3" y="1557000"/>
            <a:ext cx="3624137" cy="297942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0" y="2038115"/>
            <a:ext cx="4978513" cy="177209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2123637" y="5248950"/>
            <a:ext cx="7920000" cy="13687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 Download the list of Presidents and generate Excel table with one president per row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source: </a:t>
            </a:r>
            <a:r>
              <a:rPr lang="de-CH" sz="1200" dirty="0">
                <a:hlinkClick r:id="rId4"/>
              </a:rPr>
              <a:t>https://en.wikipedia.org/wiki/List_of_presidents_of_the_United_States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Presidents had multiple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Generate a nice table with </a:t>
            </a:r>
            <a:r>
              <a:rPr lang="en-US" sz="1200" b="1" dirty="0">
                <a:solidFill>
                  <a:schemeClr val="tx1"/>
                </a:solidFill>
              </a:rPr>
              <a:t>parties colored differently</a:t>
            </a:r>
          </a:p>
        </p:txBody>
      </p:sp>
      <p:grpSp>
        <p:nvGrpSpPr>
          <p:cNvPr id="26" name="Group 23">
            <a:extLst>
              <a:ext uri="{FF2B5EF4-FFF2-40B4-BE49-F238E27FC236}">
                <a16:creationId xmlns:a16="http://schemas.microsoft.com/office/drawing/2014/main" id="{B260E60D-28FA-A241-B01C-AEBC8CBF10E2}"/>
              </a:ext>
            </a:extLst>
          </p:cNvPr>
          <p:cNvGrpSpPr/>
          <p:nvPr/>
        </p:nvGrpSpPr>
        <p:grpSpPr>
          <a:xfrm>
            <a:off x="5088000" y="2493000"/>
            <a:ext cx="1656000" cy="936000"/>
            <a:chOff x="4625551" y="2005520"/>
            <a:chExt cx="1974449" cy="1202399"/>
          </a:xfrm>
        </p:grpSpPr>
        <p:grpSp>
          <p:nvGrpSpPr>
            <p:cNvPr id="27" name="Gruppieren 8">
              <a:extLst>
                <a:ext uri="{FF2B5EF4-FFF2-40B4-BE49-F238E27FC236}">
                  <a16:creationId xmlns:a16="http://schemas.microsoft.com/office/drawing/2014/main" id="{1114E857-820C-2745-A9E5-BA475C3B7FDB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0A10E3B8-480E-3641-B022-2CB6C7A13BD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AE3A2CF8-2A2A-1842-9153-FEE70EC74A8C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8" name="Gruppieren 20">
              <a:extLst>
                <a:ext uri="{FF2B5EF4-FFF2-40B4-BE49-F238E27FC236}">
                  <a16:creationId xmlns:a16="http://schemas.microsoft.com/office/drawing/2014/main" id="{4B1490B9-42D5-724A-A006-80AA666E1D3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F1C9B98-306E-054A-BEC2-A0D0F608D034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28CE70A1-2D5E-CA4F-9AEB-FF1F2F94607C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DC15AF50-6C30-5240-8F2E-910B58CCFA4A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9" name="Right Arrow 26">
              <a:extLst>
                <a:ext uri="{FF2B5EF4-FFF2-40B4-BE49-F238E27FC236}">
                  <a16:creationId xmlns:a16="http://schemas.microsoft.com/office/drawing/2014/main" id="{BB1993B8-9307-7F45-9B99-DF733E61B5B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FF9E285-2FAD-4048-A067-CAF0618E890B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Data Integration and Analytics Engine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endParaRPr lang="en-US" dirty="0">
              <a:solidFill>
                <a:srgbClr val="2850A0"/>
              </a:solidFill>
            </a:endParaRP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766076" y="2130665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939857" y="3209996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814137" y="2118658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773510" y="1411722"/>
            <a:ext cx="2378734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Multiple complex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607477" y="1387017"/>
            <a:ext cx="205524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797267" y="1388078"/>
            <a:ext cx="223473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lang="en-US" sz="1500"/>
              <a:t>B4P</a:t>
            </a:r>
            <a:r>
              <a:rPr lang="en-US"/>
              <a:t>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4300515" y="5702779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5308515" y="5918779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Database exports (Salesforce, Oracle, SAP,  FileMaker, et al)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5308515" y="6134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5308515" y="6350779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6467359" y="4356875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6507942" y="4400848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4060900" y="2133721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4060900" y="3110415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989599" y="2118658"/>
            <a:ext cx="2063293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872034" y="2468621"/>
            <a:ext cx="2162699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 lang="en-US"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2324706" y="3292495"/>
            <a:ext cx="92438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2359340" y="2309534"/>
            <a:ext cx="84341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2357685" y="3798189"/>
            <a:ext cx="85842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6135276" y="4824508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824009" y="4835394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B52D6-5BC7-9548-883B-2B6A139E7118}"/>
              </a:ext>
            </a:extLst>
          </p:cNvPr>
          <p:cNvGrpSpPr/>
          <p:nvPr/>
        </p:nvGrpSpPr>
        <p:grpSpPr>
          <a:xfrm>
            <a:off x="3705297" y="2269378"/>
            <a:ext cx="288497" cy="329375"/>
            <a:chOff x="3732405" y="2367361"/>
            <a:chExt cx="288497" cy="329375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5092086" y="4366505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5359676" y="3850469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620440" y="3852369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556259" y="4439667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562877" y="4618947"/>
            <a:ext cx="284691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17FDC6-DD2E-CE44-80B1-E6E6C45F4B72}"/>
              </a:ext>
            </a:extLst>
          </p:cNvPr>
          <p:cNvGrpSpPr/>
          <p:nvPr/>
        </p:nvGrpSpPr>
        <p:grpSpPr>
          <a:xfrm>
            <a:off x="3705297" y="3254026"/>
            <a:ext cx="288496" cy="352957"/>
            <a:chOff x="3732405" y="3352009"/>
            <a:chExt cx="288496" cy="352957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627012" y="4477493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5130691" y="4403218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5139176" y="4426866"/>
            <a:ext cx="37926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522327" y="2411375"/>
            <a:ext cx="7912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5308515" y="5702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1000"/>
              <a:t>Excel, XLS,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563768" y="5918779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640713" y="6134779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web data</a:t>
            </a:r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568577" y="6350779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2335158" y="5635017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 lang="en-US"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655655" y="5965385"/>
            <a:ext cx="1640345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 Sources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606617" y="2884400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447910" y="2758342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2180892" y="2790150"/>
            <a:ext cx="121797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spreadsheets</a:t>
            </a:r>
          </a:p>
        </p:txBody>
      </p: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5387DA9D-B4FD-411C-ABE0-52F11B2B457C}"/>
              </a:ext>
            </a:extLst>
          </p:cNvPr>
          <p:cNvGrpSpPr/>
          <p:nvPr/>
        </p:nvGrpSpPr>
        <p:grpSpPr>
          <a:xfrm>
            <a:off x="3683732" y="2790957"/>
            <a:ext cx="287704" cy="288000"/>
            <a:chOff x="3360000" y="3069000"/>
            <a:chExt cx="287704" cy="288000"/>
          </a:xfrm>
        </p:grpSpPr>
        <p:sp>
          <p:nvSpPr>
            <p:cNvPr id="100" name="Rechteck: abgerundete Ecken 99">
              <a:extLst>
                <a:ext uri="{FF2B5EF4-FFF2-40B4-BE49-F238E27FC236}">
                  <a16:creationId xmlns:a16="http://schemas.microsoft.com/office/drawing/2014/main" id="{04F489CC-FEBB-440B-8272-D3230E055B9A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1" name="Gerader Verbinder 100">
              <a:extLst>
                <a:ext uri="{FF2B5EF4-FFF2-40B4-BE49-F238E27FC236}">
                  <a16:creationId xmlns:a16="http://schemas.microsoft.com/office/drawing/2014/main" id="{5DC1006A-89F7-4117-9132-6BB3B33CC1F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>
              <a:extLst>
                <a:ext uri="{FF2B5EF4-FFF2-40B4-BE49-F238E27FC236}">
                  <a16:creationId xmlns:a16="http://schemas.microsoft.com/office/drawing/2014/main" id="{360C30E2-62CB-4575-98B1-31995151249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>
              <a:extLst>
                <a:ext uri="{FF2B5EF4-FFF2-40B4-BE49-F238E27FC236}">
                  <a16:creationId xmlns:a16="http://schemas.microsoft.com/office/drawing/2014/main" id="{EDCD4DB2-799A-4335-AA6C-2B37B0FC9056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99AB7435-E157-4031-9773-5B05FECE66B3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B5B909F2-A0E6-4FEB-8FFC-8466FDCFADDA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>
              <a:extLst>
                <a:ext uri="{FF2B5EF4-FFF2-40B4-BE49-F238E27FC236}">
                  <a16:creationId xmlns:a16="http://schemas.microsoft.com/office/drawing/2014/main" id="{8C7E3DB4-F83A-4BAA-B05B-A03798B1903E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>
              <a:extLst>
                <a:ext uri="{FF2B5EF4-FFF2-40B4-BE49-F238E27FC236}">
                  <a16:creationId xmlns:a16="http://schemas.microsoft.com/office/drawing/2014/main" id="{CA469A09-CC54-4ABB-96A7-152345D248B8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>
              <a:extLst>
                <a:ext uri="{FF2B5EF4-FFF2-40B4-BE49-F238E27FC236}">
                  <a16:creationId xmlns:a16="http://schemas.microsoft.com/office/drawing/2014/main" id="{D8C94AA5-0909-46DE-B573-D0F0ADA7BFE3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>
              <a:extLst>
                <a:ext uri="{FF2B5EF4-FFF2-40B4-BE49-F238E27FC236}">
                  <a16:creationId xmlns:a16="http://schemas.microsoft.com/office/drawing/2014/main" id="{9EEA1C58-FFB1-46A1-8BBE-9A6D87155601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C87ADDF2-5BD0-48EE-B9C3-DF147008E3A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rapezoid 110">
              <a:extLst>
                <a:ext uri="{FF2B5EF4-FFF2-40B4-BE49-F238E27FC236}">
                  <a16:creationId xmlns:a16="http://schemas.microsoft.com/office/drawing/2014/main" id="{AB938CA5-17F5-4522-8F20-F12CA64CEE84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sz="1400" b="1">
                  <a:solidFill>
                    <a:srgbClr val="A6A6A6"/>
                  </a:solidFill>
                </a:rPr>
                <a:t>X</a:t>
              </a:r>
              <a:endParaRPr lang="en-US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441A85DC-877C-4E19-82CD-237ED9943F37}"/>
              </a:ext>
            </a:extLst>
          </p:cNvPr>
          <p:cNvGrpSpPr/>
          <p:nvPr/>
        </p:nvGrpSpPr>
        <p:grpSpPr>
          <a:xfrm>
            <a:off x="7644214" y="2934941"/>
            <a:ext cx="431636" cy="432080"/>
            <a:chOff x="3360000" y="3069000"/>
            <a:chExt cx="287704" cy="288000"/>
          </a:xfrm>
        </p:grpSpPr>
        <p:sp>
          <p:nvSpPr>
            <p:cNvPr id="113" name="Rechteck: abgerundete Ecken 112">
              <a:extLst>
                <a:ext uri="{FF2B5EF4-FFF2-40B4-BE49-F238E27FC236}">
                  <a16:creationId xmlns:a16="http://schemas.microsoft.com/office/drawing/2014/main" id="{B962FAA1-FBA3-4E2A-BC48-92FF2103CE8E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2D6B2A07-6B51-4F2C-A293-A3BB7F1DE9C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r Verbinder 114">
              <a:extLst>
                <a:ext uri="{FF2B5EF4-FFF2-40B4-BE49-F238E27FC236}">
                  <a16:creationId xmlns:a16="http://schemas.microsoft.com/office/drawing/2014/main" id="{7A6116B1-9883-4490-BFD5-650BFE84E66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156405F1-34C3-4167-8DF1-F213D91EA0ED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r Verbinder 116">
              <a:extLst>
                <a:ext uri="{FF2B5EF4-FFF2-40B4-BE49-F238E27FC236}">
                  <a16:creationId xmlns:a16="http://schemas.microsoft.com/office/drawing/2014/main" id="{A42BEE70-0F39-4917-B2DE-4513E64C9E04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rader Verbinder 117">
              <a:extLst>
                <a:ext uri="{FF2B5EF4-FFF2-40B4-BE49-F238E27FC236}">
                  <a16:creationId xmlns:a16="http://schemas.microsoft.com/office/drawing/2014/main" id="{9340FAD6-AB5C-44F4-BD90-9F88A79A00BD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39A6DCA6-BAC4-469A-A06C-3939B29661B0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r Verbinder 149">
              <a:extLst>
                <a:ext uri="{FF2B5EF4-FFF2-40B4-BE49-F238E27FC236}">
                  <a16:creationId xmlns:a16="http://schemas.microsoft.com/office/drawing/2014/main" id="{72F6D2A3-55DF-4FB4-8776-85972CC8D2C2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Gerader Verbinder 192">
              <a:extLst>
                <a:ext uri="{FF2B5EF4-FFF2-40B4-BE49-F238E27FC236}">
                  <a16:creationId xmlns:a16="http://schemas.microsoft.com/office/drawing/2014/main" id="{14EB13B7-21E3-4A30-845D-684B71E389F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Gerader Verbinder 193">
              <a:extLst>
                <a:ext uri="{FF2B5EF4-FFF2-40B4-BE49-F238E27FC236}">
                  <a16:creationId xmlns:a16="http://schemas.microsoft.com/office/drawing/2014/main" id="{9C3BAF72-D6B9-4B97-AAFA-350889B251DB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Gerader Verbinder 194">
              <a:extLst>
                <a:ext uri="{FF2B5EF4-FFF2-40B4-BE49-F238E27FC236}">
                  <a16:creationId xmlns:a16="http://schemas.microsoft.com/office/drawing/2014/main" id="{716646DE-7A0D-4A46-99D6-FFE41A4B020B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rapezoid 195">
              <a:extLst>
                <a:ext uri="{FF2B5EF4-FFF2-40B4-BE49-F238E27FC236}">
                  <a16:creationId xmlns:a16="http://schemas.microsoft.com/office/drawing/2014/main" id="{9A738501-5950-427E-8297-83E71B41C78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D078F6E-06EE-4D50-9F6B-33FBC713D098}"/>
              </a:ext>
            </a:extLst>
          </p:cNvPr>
          <p:cNvGrpSpPr/>
          <p:nvPr/>
        </p:nvGrpSpPr>
        <p:grpSpPr>
          <a:xfrm>
            <a:off x="3683732" y="3763065"/>
            <a:ext cx="324000" cy="324000"/>
            <a:chOff x="2495600" y="4725144"/>
            <a:chExt cx="324000" cy="324000"/>
          </a:xfrm>
        </p:grpSpPr>
        <p:sp>
          <p:nvSpPr>
            <p:cNvPr id="197" name="World">
              <a:extLst>
                <a:ext uri="{FF2B5EF4-FFF2-40B4-BE49-F238E27FC236}">
                  <a16:creationId xmlns:a16="http://schemas.microsoft.com/office/drawing/2014/main" id="{71D56DC9-E791-4500-B38F-6CF0CB5E2422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98" name="World">
              <a:extLst>
                <a:ext uri="{FF2B5EF4-FFF2-40B4-BE49-F238E27FC236}">
                  <a16:creationId xmlns:a16="http://schemas.microsoft.com/office/drawing/2014/main" id="{A09BD877-F008-40FC-A404-5A7E7AC46983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5433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7064" y="1629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 // This library needs to be included if you want to add style and formatting to the table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Clean up and strip out all footnote references and new lines in the fields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length( presidents ) -1 );	// Remove last row with redundant footnote info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replace all( literal([.]), { "[a]" .. "[z]", new line}, ''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Remove the blank column originally containing portraits and put president name into all rows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{President,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{"President (1)","Party (1)"}, {President,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	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{{ Party Name,			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Democratic,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8080FF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Republican,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FF8080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red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Federalist,  			coral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 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Whig, 				yellow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National Union, 	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Unaffiliated, 			gray 15 }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	  fill color, [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75AA3D2-CCF0-4ACD-BFC3-2A19496EC7AD}"/>
              </a:ext>
            </a:extLst>
          </p:cNvPr>
          <p:cNvSpPr/>
          <p:nvPr/>
        </p:nvSpPr>
        <p:spPr>
          <a:xfrm>
            <a:off x="480000" y="177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Internet Download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 1 statement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8603FBE-0781-4EFA-937C-EA67341C8FE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12000" y="20253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08924B2E-98AD-4BB4-A9AC-22E7B5543C67}"/>
              </a:ext>
            </a:extLst>
          </p:cNvPr>
          <p:cNvSpPr/>
          <p:nvPr/>
        </p:nvSpPr>
        <p:spPr>
          <a:xfrm>
            <a:off x="480000" y="234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Cleanups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minimum effort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D77BC9B-34EC-4AA6-88B0-63AD04AC31E4}"/>
              </a:ext>
            </a:extLst>
          </p:cNvPr>
          <p:cNvCxnSpPr>
            <a:cxnSpLocks/>
          </p:cNvCxnSpPr>
          <p:nvPr/>
        </p:nvCxnSpPr>
        <p:spPr>
          <a:xfrm>
            <a:off x="2712000" y="249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8C89D95-F307-43E2-AD70-E40DC308EC5E}"/>
              </a:ext>
            </a:extLst>
          </p:cNvPr>
          <p:cNvSpPr/>
          <p:nvPr/>
        </p:nvSpPr>
        <p:spPr>
          <a:xfrm>
            <a:off x="480000" y="306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dirty="0">
                <a:solidFill>
                  <a:schemeClr val="tx1"/>
                </a:solidFill>
              </a:rPr>
              <a:t>Align the data. 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Contents done!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F95DB45-7B56-4F9E-A40F-BD355B5EF43B}"/>
              </a:ext>
            </a:extLst>
          </p:cNvPr>
          <p:cNvCxnSpPr>
            <a:cxnSpLocks/>
          </p:cNvCxnSpPr>
          <p:nvPr/>
        </p:nvCxnSpPr>
        <p:spPr>
          <a:xfrm>
            <a:off x="2712000" y="321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D2FBF208-9CFE-4F7A-808A-08FF44162C0D}"/>
              </a:ext>
            </a:extLst>
          </p:cNvPr>
          <p:cNvSpPr/>
          <p:nvPr/>
        </p:nvSpPr>
        <p:spPr>
          <a:xfrm>
            <a:off x="480000" y="3717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Define colors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affiliated to the parties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2538DED-DD52-4A0E-8518-E0907FD0F6F4}"/>
              </a:ext>
            </a:extLst>
          </p:cNvPr>
          <p:cNvCxnSpPr>
            <a:cxnSpLocks/>
          </p:cNvCxnSpPr>
          <p:nvPr/>
        </p:nvCxnSpPr>
        <p:spPr>
          <a:xfrm>
            <a:off x="2712000" y="3861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2851035-38B7-4790-9C12-F5125A21F56F}"/>
              </a:ext>
            </a:extLst>
          </p:cNvPr>
          <p:cNvSpPr/>
          <p:nvPr/>
        </p:nvSpPr>
        <p:spPr>
          <a:xfrm>
            <a:off x="480000" y="501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Color and Style </a:t>
            </a:r>
            <a:r>
              <a:rPr lang="en-US" sz="1200" dirty="0">
                <a:solidFill>
                  <a:schemeClr val="tx1"/>
                </a:solidFill>
              </a:rPr>
              <a:t>the results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074433-6060-47C9-8346-E62B7D004568}"/>
              </a:ext>
            </a:extLst>
          </p:cNvPr>
          <p:cNvCxnSpPr>
            <a:cxnSpLocks/>
          </p:cNvCxnSpPr>
          <p:nvPr/>
        </p:nvCxnSpPr>
        <p:spPr>
          <a:xfrm>
            <a:off x="2712000" y="5157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895AC81-D494-4D69-B25C-521B7A7CD54B}"/>
              </a:ext>
            </a:extLst>
          </p:cNvPr>
          <p:cNvSpPr/>
          <p:nvPr/>
        </p:nvSpPr>
        <p:spPr>
          <a:xfrm>
            <a:off x="480000" y="5877328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8140AE1-CAB4-4235-B149-3BC5BB5BDF0D}"/>
              </a:ext>
            </a:extLst>
          </p:cNvPr>
          <p:cNvCxnSpPr>
            <a:cxnSpLocks/>
          </p:cNvCxnSpPr>
          <p:nvPr/>
        </p:nvCxnSpPr>
        <p:spPr>
          <a:xfrm>
            <a:off x="2712000" y="6165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7940B01B-926F-4285-8366-9D013ED5545B}"/>
              </a:ext>
            </a:extLst>
          </p:cNvPr>
          <p:cNvCxnSpPr/>
          <p:nvPr/>
        </p:nvCxnSpPr>
        <p:spPr>
          <a:xfrm>
            <a:off x="3288000" y="3573272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5CEADC7-BFF3-024F-8C7B-E3EDB8027890}"/>
              </a:ext>
            </a:extLst>
          </p:cNvPr>
          <p:cNvSpPr/>
          <p:nvPr/>
        </p:nvSpPr>
        <p:spPr>
          <a:xfrm>
            <a:off x="2064000" y="985261"/>
            <a:ext cx="864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16 Statements, 0 Loops and 0 Variables to organize all the Presidents</a:t>
            </a:r>
            <a:endParaRPr lang="en-US" b="1" dirty="0"/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AE2FB03E-0E21-154C-8E57-C8D2DFB7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2021-01-07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Typical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B56F7E-3A15-4E32-A56A-9226CFD5D930}"/>
              </a:ext>
            </a:extLst>
          </p:cNvPr>
          <p:cNvSpPr/>
          <p:nvPr/>
        </p:nvSpPr>
        <p:spPr>
          <a:xfrm>
            <a:off x="1272000" y="4437000"/>
            <a:ext cx="5256000" cy="50400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Backup Slides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37AFCFDD-AE3E-43DD-98DF-FB9C7C2DC13D}"/>
              </a:ext>
            </a:extLst>
          </p:cNvPr>
          <p:cNvSpPr/>
          <p:nvPr/>
        </p:nvSpPr>
        <p:spPr>
          <a:xfrm>
            <a:off x="480000" y="443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</a:p>
        </p:txBody>
      </p:sp>
      <p:sp>
        <p:nvSpPr>
          <p:cNvPr id="17" name="Rechteck 17">
            <a:extLst>
              <a:ext uri="{FF2B5EF4-FFF2-40B4-BE49-F238E27FC236}">
                <a16:creationId xmlns:a16="http://schemas.microsoft.com/office/drawing/2014/main" id="{20CCB67B-85A9-F940-B3AE-4A5A8C07E524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455393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1FCE0C-F00C-4516-9878-4C3D3B7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>
                <a:solidFill>
                  <a:srgbClr val="2850A0"/>
                </a:solidFill>
              </a:rPr>
              <a:t>B4P</a:t>
            </a:r>
            <a:br>
              <a:rPr lang="en-AE" dirty="0"/>
            </a:br>
            <a:r>
              <a:rPr lang="en-AE" dirty="0">
                <a:solidFill>
                  <a:schemeClr val="bg1">
                    <a:lumMod val="50000"/>
                  </a:schemeClr>
                </a:solidFill>
              </a:rPr>
              <a:t>New in Release 8.00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E7D0DA6-A538-49E3-9479-43201D1E1B86}"/>
              </a:ext>
            </a:extLst>
          </p:cNvPr>
          <p:cNvSpPr/>
          <p:nvPr/>
        </p:nvSpPr>
        <p:spPr>
          <a:xfrm>
            <a:off x="407368" y="1196752"/>
            <a:ext cx="3600000" cy="43204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>
                <a:solidFill>
                  <a:schemeClr val="tx1"/>
                </a:solidFill>
              </a:rPr>
              <a:t>100% Excel Support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3B9F490-0880-4849-B738-1EE241442D1F}"/>
              </a:ext>
            </a:extLst>
          </p:cNvPr>
          <p:cNvSpPr/>
          <p:nvPr/>
        </p:nvSpPr>
        <p:spPr>
          <a:xfrm>
            <a:off x="407368" y="1700808"/>
            <a:ext cx="3600000" cy="151216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loads and saves the latest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Microsoft Excel file format (.xlsx)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Formatting and styles are supported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also supporting the old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Excel XML 2003 file format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Round trip: Generated excel files can be loaded again with out losing data.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5B011EF-9033-4A71-95B1-B0A6EF946783}"/>
              </a:ext>
            </a:extLst>
          </p:cNvPr>
          <p:cNvSpPr/>
          <p:nvPr/>
        </p:nvSpPr>
        <p:spPr>
          <a:xfrm>
            <a:off x="407368" y="3356992"/>
            <a:ext cx="3600000" cy="23042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Excel files are actually ZIP files containing various files describing workbooks, tables, styles and shared strings.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The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load excel file</a:t>
            </a:r>
            <a:r>
              <a:rPr lang="en-AE" sz="1400" dirty="0">
                <a:solidFill>
                  <a:schemeClr val="tx1"/>
                </a:solidFill>
              </a:rPr>
              <a:t> and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save excel file</a:t>
            </a:r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are implemented in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8419037-E261-4443-B862-063A154F39F3}"/>
              </a:ext>
            </a:extLst>
          </p:cNvPr>
          <p:cNvSpPr/>
          <p:nvPr/>
        </p:nvSpPr>
        <p:spPr>
          <a:xfrm>
            <a:off x="8040616" y="1196752"/>
            <a:ext cx="3600000" cy="43204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Help and Documentation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B3F8E8-BE72-4B36-889B-21501633B148}"/>
              </a:ext>
            </a:extLst>
          </p:cNvPr>
          <p:cNvSpPr/>
          <p:nvPr/>
        </p:nvSpPr>
        <p:spPr>
          <a:xfrm>
            <a:off x="8040616" y="1700808"/>
            <a:ext cx="3600000" cy="151216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Moved from PDF to 100% online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  <a:hlinkClick r:id="rId2"/>
              </a:rPr>
              <a:t>www.b4p.app</a:t>
            </a: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Online help available inside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on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your fingertips, i.e. by typing "docs"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Lots of reproducible program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Various new help features are available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0053FB-4E08-4BE7-AEC8-A0949E9BC386}"/>
              </a:ext>
            </a:extLst>
          </p:cNvPr>
          <p:cNvSpPr/>
          <p:nvPr/>
        </p:nvSpPr>
        <p:spPr>
          <a:xfrm>
            <a:off x="8040616" y="3356992"/>
            <a:ext cx="3600000" cy="230425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>
                <a:solidFill>
                  <a:schemeClr val="tx1"/>
                </a:solidFill>
              </a:rPr>
              <a:t>The document generation has been automated using a B4P program.  It fishes all raw contents from source code comments and supplementary text files, generates a master file (JSON) and finally produces all web document contents automatically.</a:t>
            </a:r>
          </a:p>
          <a:p>
            <a:endParaRPr lang="en-AE" sz="1400">
              <a:solidFill>
                <a:schemeClr val="tx1"/>
              </a:solidFill>
            </a:endParaRPr>
          </a:p>
          <a:p>
            <a:r>
              <a:rPr lang="en-AE" sz="1400">
                <a:solidFill>
                  <a:schemeClr val="tx1"/>
                </a:solidFill>
              </a:rPr>
              <a:t>Almost all programming examples are tested automatically with every new update and the outputs are included in the documentation.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A8EF7D4-741C-4F5D-804D-0C02630DE5ED}"/>
              </a:ext>
            </a:extLst>
          </p:cNvPr>
          <p:cNvSpPr/>
          <p:nvPr/>
        </p:nvSpPr>
        <p:spPr>
          <a:xfrm>
            <a:off x="4223792" y="1196752"/>
            <a:ext cx="3600000" cy="4320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Overall Clean-up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9B4A5EC-C7C1-4F54-95EF-BB78D9123AAC}"/>
              </a:ext>
            </a:extLst>
          </p:cNvPr>
          <p:cNvSpPr/>
          <p:nvPr/>
        </p:nvSpPr>
        <p:spPr>
          <a:xfrm>
            <a:off x="4223792" y="1700808"/>
            <a:ext cx="360000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Thorough functional tests and stress tests have been carried out to make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become even more reliable.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The start-up </a:t>
            </a:r>
            <a:r>
              <a:rPr lang="en-AE" sz="1400" dirty="0" err="1">
                <a:solidFill>
                  <a:schemeClr val="tx1"/>
                </a:solidFill>
              </a:rPr>
              <a:t>behavior</a:t>
            </a:r>
            <a:r>
              <a:rPr lang="en-AE" sz="1400" dirty="0">
                <a:solidFill>
                  <a:schemeClr val="tx1"/>
                </a:solidFill>
              </a:rPr>
              <a:t> has been streamlined.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1348611-700F-49F5-861F-37CA76306F57}"/>
              </a:ext>
            </a:extLst>
          </p:cNvPr>
          <p:cNvSpPr/>
          <p:nvPr/>
        </p:nvSpPr>
        <p:spPr>
          <a:xfrm>
            <a:off x="4223792" y="3356992"/>
            <a:ext cx="3600000" cy="23042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A small number of new functions have been added which include the following: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cells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Advance table search and update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visualization of tables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listing of tables, functions and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194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i="1" dirty="0">
                <a:solidFill>
                  <a:srgbClr val="3264C8"/>
                </a:solidFill>
              </a:rPr>
              <a:t>www.b4p.app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using 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610463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{nasdaq100, sp500}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Add some color and formatting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( stocks, {'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'},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2:row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()}, single, text color, select if ( [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excel green,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0, table, fill color, gray 14, boldface, true, wrap text,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Company,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sheet, freeze rows, 1,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artwork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stocks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stocks,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042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294435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2978463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26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3770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3986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0E93DCEC-17E5-4602-8A1C-69EA3769712D}"/>
              </a:ext>
            </a:extLst>
          </p:cNvPr>
          <p:cNvSpPr/>
          <p:nvPr/>
        </p:nvSpPr>
        <p:spPr>
          <a:xfrm>
            <a:off x="479680" y="4706407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Add style and color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DA8D44D-9D33-4D43-B092-3F48930D4B2A}"/>
              </a:ext>
            </a:extLst>
          </p:cNvPr>
          <p:cNvCxnSpPr>
            <a:cxnSpLocks/>
          </p:cNvCxnSpPr>
          <p:nvPr/>
        </p:nvCxnSpPr>
        <p:spPr>
          <a:xfrm>
            <a:off x="2711680" y="499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2000" y="6074463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80000" y="5858463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F2589F0-252F-4455-A474-BB41D1AC864B}"/>
              </a:ext>
            </a:extLst>
          </p:cNvPr>
          <p:cNvCxnSpPr/>
          <p:nvPr/>
        </p:nvCxnSpPr>
        <p:spPr>
          <a:xfrm>
            <a:off x="3288000" y="4634463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el 1">
            <a:extLst>
              <a:ext uri="{FF2B5EF4-FFF2-40B4-BE49-F238E27FC236}">
                <a16:creationId xmlns:a16="http://schemas.microsoft.com/office/drawing/2014/main" id="{1C1C08D3-26B9-2A4F-BE98-FEF2EF2E5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Program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D1373A-ACD5-CC4B-992D-B877672CDBCA}"/>
              </a:ext>
            </a:extLst>
          </p:cNvPr>
          <p:cNvSpPr/>
          <p:nvPr/>
        </p:nvSpPr>
        <p:spPr>
          <a:xfrm>
            <a:off x="2856000" y="1063936"/>
            <a:ext cx="66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8 additional statements provide coloring and formatting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838131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183337" y="1845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51113CFF-E797-B44D-B56E-9915EE7A475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726952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A8400900-A25C-2049-AE76-BF78071796FE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ECE5D02F-809E-0445-95C1-1802FB2A1CE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23506014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8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529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82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30E6C573-0AE8-2444-869C-D48AB583EB7A}"/>
              </a:ext>
            </a:extLst>
          </p:cNvPr>
          <p:cNvSpPr/>
          <p:nvPr/>
        </p:nvSpPr>
        <p:spPr>
          <a:xfrm>
            <a:off x="1184366" y="1309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D6F0E014-889F-054D-A0E6-17F34735657A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743259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Solution: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272000" y="3789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Program Examples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19CB9213-684C-F14A-BD2D-5277ECC3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9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Table of Contents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1243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31" name="Rechteck 15">
            <a:extLst>
              <a:ext uri="{FF2B5EF4-FFF2-40B4-BE49-F238E27FC236}">
                <a16:creationId xmlns:a16="http://schemas.microsoft.com/office/drawing/2014/main" id="{C62714FA-FC26-7C4E-B5A7-062096A3F3DC}"/>
              </a:ext>
            </a:extLst>
          </p:cNvPr>
          <p:cNvSpPr/>
          <p:nvPr/>
        </p:nvSpPr>
        <p:spPr>
          <a:xfrm>
            <a:off x="1278583" y="297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CBE10353-DEFD-F94E-A1D6-5584529347C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4509880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8EF1E25C-D400-47B7-8D16-E799804253F8}"/>
              </a:ext>
            </a:extLst>
          </p:cNvPr>
          <p:cNvSpPr/>
          <p:nvPr/>
        </p:nvSpPr>
        <p:spPr>
          <a:xfrm>
            <a:off x="9264000" y="1485000"/>
            <a:ext cx="432000" cy="25920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Model</a:t>
            </a:r>
            <a:br>
              <a:rPr lang="en-US" dirty="0"/>
            </a:br>
            <a:r>
              <a:rPr lang="en-US" dirty="0"/>
              <a:t>Introduction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1959789C-3AA8-4621-870C-C4186A695475}"/>
              </a:ext>
            </a:extLst>
          </p:cNvPr>
          <p:cNvSpPr/>
          <p:nvPr/>
        </p:nvSpPr>
        <p:spPr>
          <a:xfrm>
            <a:off x="163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65508B22-62D4-4E93-A7D5-ACC220B288BD}"/>
              </a:ext>
            </a:extLst>
          </p:cNvPr>
          <p:cNvSpPr/>
          <p:nvPr/>
        </p:nvSpPr>
        <p:spPr>
          <a:xfrm>
            <a:off x="393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41BE7FC3-4D78-4A8E-AC86-835F899C0317}"/>
              </a:ext>
            </a:extLst>
          </p:cNvPr>
          <p:cNvSpPr/>
          <p:nvPr/>
        </p:nvSpPr>
        <p:spPr>
          <a:xfrm>
            <a:off x="739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A37036A2-33A2-4FCC-A165-353B80536C8E}"/>
              </a:ext>
            </a:extLst>
          </p:cNvPr>
          <p:cNvSpPr/>
          <p:nvPr/>
        </p:nvSpPr>
        <p:spPr>
          <a:xfrm>
            <a:off x="969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3" name="Gleichschenkliges Dreieck 52">
            <a:extLst>
              <a:ext uri="{FF2B5EF4-FFF2-40B4-BE49-F238E27FC236}">
                <a16:creationId xmlns:a16="http://schemas.microsoft.com/office/drawing/2014/main" id="{A31F3178-FEA1-4F70-8EAA-D2607B88C63F}"/>
              </a:ext>
            </a:extLst>
          </p:cNvPr>
          <p:cNvSpPr/>
          <p:nvPr/>
        </p:nvSpPr>
        <p:spPr>
          <a:xfrm rot="5400000">
            <a:off x="2568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4" name="Gleichschenkliges Dreieck 53">
            <a:extLst>
              <a:ext uri="{FF2B5EF4-FFF2-40B4-BE49-F238E27FC236}">
                <a16:creationId xmlns:a16="http://schemas.microsoft.com/office/drawing/2014/main" id="{C8FE2F6E-FD59-40AE-B004-459C9F069D17}"/>
              </a:ext>
            </a:extLst>
          </p:cNvPr>
          <p:cNvSpPr/>
          <p:nvPr/>
        </p:nvSpPr>
        <p:spPr>
          <a:xfrm rot="5400000">
            <a:off x="7150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5" name="Gleichschenkliges Dreieck 54">
            <a:extLst>
              <a:ext uri="{FF2B5EF4-FFF2-40B4-BE49-F238E27FC236}">
                <a16:creationId xmlns:a16="http://schemas.microsoft.com/office/drawing/2014/main" id="{6252B87B-96D1-4142-B049-93659EC52377}"/>
              </a:ext>
            </a:extLst>
          </p:cNvPr>
          <p:cNvSpPr/>
          <p:nvPr/>
        </p:nvSpPr>
        <p:spPr>
          <a:xfrm rot="5400000">
            <a:off x="948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70ED3584-9528-4C9C-ABA1-C487305D631F}"/>
              </a:ext>
            </a:extLst>
          </p:cNvPr>
          <p:cNvCxnSpPr>
            <a:cxnSpLocks/>
          </p:cNvCxnSpPr>
          <p:nvPr/>
        </p:nvCxnSpPr>
        <p:spPr>
          <a:xfrm>
            <a:off x="1632000" y="213300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hteck 58">
            <a:extLst>
              <a:ext uri="{FF2B5EF4-FFF2-40B4-BE49-F238E27FC236}">
                <a16:creationId xmlns:a16="http://schemas.microsoft.com/office/drawing/2014/main" id="{91A89384-0D8F-4548-A592-8D9BE7D76F75}"/>
              </a:ext>
            </a:extLst>
          </p:cNvPr>
          <p:cNvSpPr/>
          <p:nvPr/>
        </p:nvSpPr>
        <p:spPr>
          <a:xfrm>
            <a:off x="278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0" name="Gleichschenkliges Dreieck 59">
            <a:extLst>
              <a:ext uri="{FF2B5EF4-FFF2-40B4-BE49-F238E27FC236}">
                <a16:creationId xmlns:a16="http://schemas.microsoft.com/office/drawing/2014/main" id="{5E1FEF67-ABC5-4373-BA4A-475B216AEB5E}"/>
              </a:ext>
            </a:extLst>
          </p:cNvPr>
          <p:cNvSpPr/>
          <p:nvPr/>
        </p:nvSpPr>
        <p:spPr>
          <a:xfrm rot="5400000">
            <a:off x="372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436B3845-45B6-4226-BE7D-5E304EF34972}"/>
              </a:ext>
            </a:extLst>
          </p:cNvPr>
          <p:cNvSpPr/>
          <p:nvPr/>
        </p:nvSpPr>
        <p:spPr>
          <a:xfrm>
            <a:off x="6240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7" name="Gleichschenkliges Dreieck 66">
            <a:extLst>
              <a:ext uri="{FF2B5EF4-FFF2-40B4-BE49-F238E27FC236}">
                <a16:creationId xmlns:a16="http://schemas.microsoft.com/office/drawing/2014/main" id="{F3EC9EF4-6CB5-4C11-AFB0-452BDEDD18F6}"/>
              </a:ext>
            </a:extLst>
          </p:cNvPr>
          <p:cNvSpPr/>
          <p:nvPr/>
        </p:nvSpPr>
        <p:spPr>
          <a:xfrm rot="5400000">
            <a:off x="4872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3" name="Gleichschenkliges Dreieck 72">
            <a:extLst>
              <a:ext uri="{FF2B5EF4-FFF2-40B4-BE49-F238E27FC236}">
                <a16:creationId xmlns:a16="http://schemas.microsoft.com/office/drawing/2014/main" id="{4FE538E4-2B59-4685-8B61-0302D91138DD}"/>
              </a:ext>
            </a:extLst>
          </p:cNvPr>
          <p:cNvSpPr/>
          <p:nvPr/>
        </p:nvSpPr>
        <p:spPr>
          <a:xfrm rot="5400000">
            <a:off x="6024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43470660-8E3F-4972-A23E-69FFDCA836E0}"/>
              </a:ext>
            </a:extLst>
          </p:cNvPr>
          <p:cNvSpPr/>
          <p:nvPr/>
        </p:nvSpPr>
        <p:spPr>
          <a:xfrm>
            <a:off x="5088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8A1259D6-7AD0-4AE4-BB23-5E2197EBB878}"/>
              </a:ext>
            </a:extLst>
          </p:cNvPr>
          <p:cNvSpPr/>
          <p:nvPr/>
        </p:nvSpPr>
        <p:spPr>
          <a:xfrm>
            <a:off x="854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76" name="Gleichschenkliges Dreieck 75">
            <a:extLst>
              <a:ext uri="{FF2B5EF4-FFF2-40B4-BE49-F238E27FC236}">
                <a16:creationId xmlns:a16="http://schemas.microsoft.com/office/drawing/2014/main" id="{A8DB7720-CE66-4AE5-B6C0-B2EBAA908473}"/>
              </a:ext>
            </a:extLst>
          </p:cNvPr>
          <p:cNvSpPr/>
          <p:nvPr/>
        </p:nvSpPr>
        <p:spPr>
          <a:xfrm rot="5400000">
            <a:off x="8302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BCA76AD-70CA-40EE-8E7A-5316D0243104}"/>
              </a:ext>
            </a:extLst>
          </p:cNvPr>
          <p:cNvSpPr/>
          <p:nvPr/>
        </p:nvSpPr>
        <p:spPr>
          <a:xfrm>
            <a:off x="163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06074B2B-89F4-4DAA-A8F9-0AE1ECDBE1B4}"/>
              </a:ext>
            </a:extLst>
          </p:cNvPr>
          <p:cNvSpPr/>
          <p:nvPr/>
        </p:nvSpPr>
        <p:spPr>
          <a:xfrm>
            <a:off x="393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4C0A20BC-BD5B-4160-A549-9EF41C86469D}"/>
              </a:ext>
            </a:extLst>
          </p:cNvPr>
          <p:cNvSpPr/>
          <p:nvPr/>
        </p:nvSpPr>
        <p:spPr>
          <a:xfrm>
            <a:off x="278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995570BA-35A2-432E-9996-2A3554605267}"/>
              </a:ext>
            </a:extLst>
          </p:cNvPr>
          <p:cNvSpPr/>
          <p:nvPr/>
        </p:nvSpPr>
        <p:spPr>
          <a:xfrm>
            <a:off x="5088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D0FCDBB6-9C96-4B00-BC61-5843BDBD06B3}"/>
              </a:ext>
            </a:extLst>
          </p:cNvPr>
          <p:cNvSpPr/>
          <p:nvPr/>
        </p:nvSpPr>
        <p:spPr>
          <a:xfrm>
            <a:off x="6261634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98D2A44D-3F76-4FCB-8100-D6E3BC3257C7}"/>
              </a:ext>
            </a:extLst>
          </p:cNvPr>
          <p:cNvSpPr/>
          <p:nvPr/>
        </p:nvSpPr>
        <p:spPr>
          <a:xfrm>
            <a:off x="739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EF199C2A-5543-45D5-A443-D813479DD658}"/>
              </a:ext>
            </a:extLst>
          </p:cNvPr>
          <p:cNvSpPr/>
          <p:nvPr/>
        </p:nvSpPr>
        <p:spPr>
          <a:xfrm>
            <a:off x="854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351C833B-3397-43A3-84F1-3571C4FBD7D2}"/>
              </a:ext>
            </a:extLst>
          </p:cNvPr>
          <p:cNvSpPr/>
          <p:nvPr/>
        </p:nvSpPr>
        <p:spPr>
          <a:xfrm>
            <a:off x="969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FF9C4564-CDFB-4920-8794-8A0194E904D1}"/>
              </a:ext>
            </a:extLst>
          </p:cNvPr>
          <p:cNvGrpSpPr/>
          <p:nvPr/>
        </p:nvGrpSpPr>
        <p:grpSpPr>
          <a:xfrm>
            <a:off x="9264000" y="1644240"/>
            <a:ext cx="431444" cy="576000"/>
            <a:chOff x="7789696" y="1644240"/>
            <a:chExt cx="431444" cy="576000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29DEBF4C-CC28-40BA-A33C-901310A9C956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58" name="Grafik 57">
              <a:extLst>
                <a:ext uri="{FF2B5EF4-FFF2-40B4-BE49-F238E27FC236}">
                  <a16:creationId xmlns:a16="http://schemas.microsoft.com/office/drawing/2014/main" id="{B16338E6-73EE-471D-8497-7214B81404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31" name="Rechteck 30">
            <a:extLst>
              <a:ext uri="{FF2B5EF4-FFF2-40B4-BE49-F238E27FC236}">
                <a16:creationId xmlns:a16="http://schemas.microsoft.com/office/drawing/2014/main" id="{30F74EE0-149B-4BA3-B080-27885A883204}"/>
              </a:ext>
            </a:extLst>
          </p:cNvPr>
          <p:cNvSpPr/>
          <p:nvPr/>
        </p:nvSpPr>
        <p:spPr>
          <a:xfrm>
            <a:off x="163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1CDD45E-4FE8-4066-91D0-2C183A905726}"/>
              </a:ext>
            </a:extLst>
          </p:cNvPr>
          <p:cNvSpPr/>
          <p:nvPr/>
        </p:nvSpPr>
        <p:spPr>
          <a:xfrm>
            <a:off x="278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681EA0B9-CEB8-4F07-9B28-2252FE4DBAE2}"/>
              </a:ext>
            </a:extLst>
          </p:cNvPr>
          <p:cNvSpPr/>
          <p:nvPr/>
        </p:nvSpPr>
        <p:spPr>
          <a:xfrm>
            <a:off x="393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5D0B4DBB-7692-4801-9109-B66F435C0896}"/>
              </a:ext>
            </a:extLst>
          </p:cNvPr>
          <p:cNvSpPr/>
          <p:nvPr/>
        </p:nvSpPr>
        <p:spPr>
          <a:xfrm>
            <a:off x="5088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F9DF5D53-B42B-4F76-8FB9-BC99DB111291}"/>
              </a:ext>
            </a:extLst>
          </p:cNvPr>
          <p:cNvSpPr/>
          <p:nvPr/>
        </p:nvSpPr>
        <p:spPr>
          <a:xfrm>
            <a:off x="6240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64B18FC4-0886-4DC5-844F-F1263FF7FCED}"/>
              </a:ext>
            </a:extLst>
          </p:cNvPr>
          <p:cNvSpPr/>
          <p:nvPr/>
        </p:nvSpPr>
        <p:spPr>
          <a:xfrm>
            <a:off x="739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2BFD6B6D-B577-4D1B-9021-B5FE5143B9EB}"/>
              </a:ext>
            </a:extLst>
          </p:cNvPr>
          <p:cNvSpPr/>
          <p:nvPr/>
        </p:nvSpPr>
        <p:spPr>
          <a:xfrm>
            <a:off x="854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20ACDF6D-68F2-4BFB-8896-C0E5E12ED295}"/>
              </a:ext>
            </a:extLst>
          </p:cNvPr>
          <p:cNvSpPr/>
          <p:nvPr/>
        </p:nvSpPr>
        <p:spPr>
          <a:xfrm>
            <a:off x="969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8123825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a low-code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296000" y="5733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Rapid, High Quality Results</a:t>
            </a:r>
          </a:p>
        </p:txBody>
      </p:sp>
      <p:sp>
        <p:nvSpPr>
          <p:cNvPr id="38" name="Rounded Rectangle">
            <a:extLst>
              <a:ext uri="{FF2B5EF4-FFF2-40B4-BE49-F238E27FC236}">
                <a16:creationId xmlns:a16="http://schemas.microsoft.com/office/drawing/2014/main" id="{5DFE86AA-4157-4079-BD1C-38B5AC8E8449}"/>
              </a:ext>
            </a:extLst>
          </p:cNvPr>
          <p:cNvSpPr/>
          <p:nvPr/>
        </p:nvSpPr>
        <p:spPr>
          <a:xfrm>
            <a:off x="336000" y="2277001"/>
            <a:ext cx="11448000" cy="2736000"/>
          </a:xfrm>
          <a:prstGeom prst="roundRect">
            <a:avLst>
              <a:gd name="adj" fmla="val 6014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873E213-EAED-4DA5-8723-F0297BE5B007}"/>
              </a:ext>
            </a:extLst>
          </p:cNvPr>
          <p:cNvSpPr/>
          <p:nvPr/>
        </p:nvSpPr>
        <p:spPr>
          <a:xfrm>
            <a:off x="4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Ingest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7A1A335C-7C32-4D84-940F-4DD54519A780}"/>
              </a:ext>
            </a:extLst>
          </p:cNvPr>
          <p:cNvSpPr/>
          <p:nvPr/>
        </p:nvSpPr>
        <p:spPr>
          <a:xfrm>
            <a:off x="3288000" y="2493000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 &amp;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Explore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F4E0F98-3AED-47C8-BF08-DD2C4ECBA2DD}"/>
              </a:ext>
            </a:extLst>
          </p:cNvPr>
          <p:cNvSpPr/>
          <p:nvPr/>
        </p:nvSpPr>
        <p:spPr>
          <a:xfrm>
            <a:off x="76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A5286A4-2D3A-4165-AF95-8086B9804929}"/>
              </a:ext>
            </a:extLst>
          </p:cNvPr>
          <p:cNvSpPr/>
          <p:nvPr/>
        </p:nvSpPr>
        <p:spPr>
          <a:xfrm>
            <a:off x="1048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Save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43" name="Gleichschenkliges Dreieck 42">
            <a:extLst>
              <a:ext uri="{FF2B5EF4-FFF2-40B4-BE49-F238E27FC236}">
                <a16:creationId xmlns:a16="http://schemas.microsoft.com/office/drawing/2014/main" id="{DB8CAE93-7887-4A7B-A1FD-76280495523E}"/>
              </a:ext>
            </a:extLst>
          </p:cNvPr>
          <p:cNvSpPr/>
          <p:nvPr/>
        </p:nvSpPr>
        <p:spPr>
          <a:xfrm rot="5400000">
            <a:off x="163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948D983A-C611-4651-88A2-26405A577B51}"/>
              </a:ext>
            </a:extLst>
          </p:cNvPr>
          <p:cNvSpPr/>
          <p:nvPr/>
        </p:nvSpPr>
        <p:spPr>
          <a:xfrm rot="5400000">
            <a:off x="739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5" name="Gleichschenkliges Dreieck 74">
            <a:extLst>
              <a:ext uri="{FF2B5EF4-FFF2-40B4-BE49-F238E27FC236}">
                <a16:creationId xmlns:a16="http://schemas.microsoft.com/office/drawing/2014/main" id="{55ECE7AC-C3E1-4C56-B887-6DE849E69227}"/>
              </a:ext>
            </a:extLst>
          </p:cNvPr>
          <p:cNvSpPr/>
          <p:nvPr/>
        </p:nvSpPr>
        <p:spPr>
          <a:xfrm rot="5400000">
            <a:off x="102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520A02B-A95D-438C-A6EA-34103DD2E7BD}"/>
              </a:ext>
            </a:extLst>
          </p:cNvPr>
          <p:cNvSpPr/>
          <p:nvPr/>
        </p:nvSpPr>
        <p:spPr>
          <a:xfrm>
            <a:off x="18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Semantic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78" name="Gleichschenkliges Dreieck 77">
            <a:extLst>
              <a:ext uri="{FF2B5EF4-FFF2-40B4-BE49-F238E27FC236}">
                <a16:creationId xmlns:a16="http://schemas.microsoft.com/office/drawing/2014/main" id="{8229A06F-2F47-483C-B55A-20F4F84E9A80}"/>
              </a:ext>
            </a:extLst>
          </p:cNvPr>
          <p:cNvSpPr/>
          <p:nvPr/>
        </p:nvSpPr>
        <p:spPr>
          <a:xfrm rot="5400000">
            <a:off x="30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D473285-FE23-40A7-AC6C-E556C2C95B80}"/>
              </a:ext>
            </a:extLst>
          </p:cNvPr>
          <p:cNvSpPr/>
          <p:nvPr/>
        </p:nvSpPr>
        <p:spPr>
          <a:xfrm>
            <a:off x="616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Enrichment</a:t>
            </a:r>
          </a:p>
        </p:txBody>
      </p:sp>
      <p:sp>
        <p:nvSpPr>
          <p:cNvPr id="80" name="Gleichschenkliges Dreieck 79">
            <a:extLst>
              <a:ext uri="{FF2B5EF4-FFF2-40B4-BE49-F238E27FC236}">
                <a16:creationId xmlns:a16="http://schemas.microsoft.com/office/drawing/2014/main" id="{AE528C97-82D9-4010-9F73-427905B88DB4}"/>
              </a:ext>
            </a:extLst>
          </p:cNvPr>
          <p:cNvSpPr/>
          <p:nvPr/>
        </p:nvSpPr>
        <p:spPr>
          <a:xfrm rot="5400000">
            <a:off x="451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1" name="Gleichschenkliges Dreieck 80">
            <a:extLst>
              <a:ext uri="{FF2B5EF4-FFF2-40B4-BE49-F238E27FC236}">
                <a16:creationId xmlns:a16="http://schemas.microsoft.com/office/drawing/2014/main" id="{0F61273F-2E6B-4497-B3E8-C3E83DF1114E}"/>
              </a:ext>
            </a:extLst>
          </p:cNvPr>
          <p:cNvSpPr/>
          <p:nvPr/>
        </p:nvSpPr>
        <p:spPr>
          <a:xfrm rot="5400000">
            <a:off x="595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3091837F-9646-4B66-BD44-561859AD4472}"/>
              </a:ext>
            </a:extLst>
          </p:cNvPr>
          <p:cNvSpPr/>
          <p:nvPr/>
        </p:nvSpPr>
        <p:spPr>
          <a:xfrm>
            <a:off x="472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 &amp; 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Consolidate</a:t>
            </a: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AAC7A3-772C-4766-8F91-AC4EB5A926EB}"/>
              </a:ext>
            </a:extLst>
          </p:cNvPr>
          <p:cNvSpPr/>
          <p:nvPr/>
        </p:nvSpPr>
        <p:spPr>
          <a:xfrm>
            <a:off x="90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84" name="Gleichschenkliges Dreieck 83">
            <a:extLst>
              <a:ext uri="{FF2B5EF4-FFF2-40B4-BE49-F238E27FC236}">
                <a16:creationId xmlns:a16="http://schemas.microsoft.com/office/drawing/2014/main" id="{1F8E3D81-0E46-46AC-B96D-9F398D3AF2EF}"/>
              </a:ext>
            </a:extLst>
          </p:cNvPr>
          <p:cNvSpPr/>
          <p:nvPr/>
        </p:nvSpPr>
        <p:spPr>
          <a:xfrm rot="5400000">
            <a:off x="8544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BDF9A26E-9797-483E-8A8A-2CF3F599CB50}"/>
              </a:ext>
            </a:extLst>
          </p:cNvPr>
          <p:cNvSpPr/>
          <p:nvPr/>
        </p:nvSpPr>
        <p:spPr>
          <a:xfrm>
            <a:off x="4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From files,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databases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the Internet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r>
              <a:rPr lang="en-US" sz="1000" dirty="0">
                <a:solidFill>
                  <a:schemeClr val="bg1"/>
                </a:solidFill>
              </a:rPr>
              <a:t>, ...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77901057-9348-436D-8D82-C11D9B46FC16}"/>
              </a:ext>
            </a:extLst>
          </p:cNvPr>
          <p:cNvSpPr/>
          <p:nvPr/>
        </p:nvSpPr>
        <p:spPr>
          <a:xfrm>
            <a:off x="3288000" y="3069000"/>
            <a:ext cx="1368000" cy="197655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extract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 you need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Check all headers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Resolve 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Interpolate missing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resolve  duplications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2B60A4A8-2FC3-425F-9C83-E957C31EC108}"/>
              </a:ext>
            </a:extLst>
          </p:cNvPr>
          <p:cNvSpPr/>
          <p:nvPr/>
        </p:nvSpPr>
        <p:spPr>
          <a:xfrm>
            <a:off x="18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Harmonize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keywords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headers and overall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different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number formats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deviating terminologies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0675EF14-86A3-443D-B685-C480C196B65D}"/>
              </a:ext>
            </a:extLst>
          </p:cNvPr>
          <p:cNvSpPr/>
          <p:nvPr/>
        </p:nvSpPr>
        <p:spPr>
          <a:xfrm>
            <a:off x="472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Combine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multiple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redundant data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49AF56EF-65C2-44BB-908C-0A2E19E0973A}"/>
              </a:ext>
            </a:extLst>
          </p:cNvPr>
          <p:cNvSpPr/>
          <p:nvPr/>
        </p:nvSpPr>
        <p:spPr>
          <a:xfrm>
            <a:off x="616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Fill information gaps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Enrich the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information value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E294186-8D3B-41EC-A3A5-76F0B5483903}"/>
              </a:ext>
            </a:extLst>
          </p:cNvPr>
          <p:cNvSpPr/>
          <p:nvPr/>
        </p:nvSpPr>
        <p:spPr>
          <a:xfrm>
            <a:off x="76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Consolidate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Pivot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C288DDD6-41D6-494B-8D6F-FABD607A433C}"/>
              </a:ext>
            </a:extLst>
          </p:cNvPr>
          <p:cNvSpPr/>
          <p:nvPr/>
        </p:nvSpPr>
        <p:spPr>
          <a:xfrm>
            <a:off x="90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and arrange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style, formats and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colors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6697CCD0-2611-4C02-BE06-26FB7E50ECBC}"/>
              </a:ext>
            </a:extLst>
          </p:cNvPr>
          <p:cNvSpPr/>
          <p:nvPr/>
        </p:nvSpPr>
        <p:spPr>
          <a:xfrm>
            <a:off x="10488000" y="3068960"/>
            <a:ext cx="1368000" cy="12242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endParaRPr lang="en-US" sz="1000" dirty="0">
              <a:solidFill>
                <a:schemeClr val="bg1"/>
              </a:solidFill>
            </a:endParaRP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93" name="B4P">
            <a:extLst>
              <a:ext uri="{FF2B5EF4-FFF2-40B4-BE49-F238E27FC236}">
                <a16:creationId xmlns:a16="http://schemas.microsoft.com/office/drawing/2014/main" id="{C53A7837-412F-40EF-AE7F-001E96E2AEE0}"/>
              </a:ext>
            </a:extLst>
          </p:cNvPr>
          <p:cNvSpPr txBox="1"/>
          <p:nvPr/>
        </p:nvSpPr>
        <p:spPr>
          <a:xfrm>
            <a:off x="5391569" y="3966003"/>
            <a:ext cx="134072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B4P</a:t>
            </a: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00000" y="1648916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ruppieren 96">
            <a:extLst>
              <a:ext uri="{FF2B5EF4-FFF2-40B4-BE49-F238E27FC236}">
                <a16:creationId xmlns:a16="http://schemas.microsoft.com/office/drawing/2014/main" id="{175E3E29-BFC7-446C-9D4D-46DE53CFA19F}"/>
              </a:ext>
            </a:extLst>
          </p:cNvPr>
          <p:cNvGrpSpPr/>
          <p:nvPr/>
        </p:nvGrpSpPr>
        <p:grpSpPr>
          <a:xfrm>
            <a:off x="6697491" y="5085000"/>
            <a:ext cx="431480" cy="576048"/>
            <a:chOff x="7789696" y="1644240"/>
            <a:chExt cx="431444" cy="576000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8F6B76ED-4C74-4A39-9E50-13BFAFA1C46F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99" name="Grafik 98">
              <a:extLst>
                <a:ext uri="{FF2B5EF4-FFF2-40B4-BE49-F238E27FC236}">
                  <a16:creationId xmlns:a16="http://schemas.microsoft.com/office/drawing/2014/main" id="{E58ADE8B-6815-4AB1-BC57-07B0354EB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7129491" y="5301000"/>
            <a:ext cx="32383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Integrated analysis completed in seconds</a:t>
            </a:r>
            <a:endParaRPr lang="en-US" sz="1200" dirty="0"/>
          </a:p>
        </p:txBody>
      </p:sp>
      <p:sp>
        <p:nvSpPr>
          <p:cNvPr id="45" name="Pfeil: nach rechts 95">
            <a:extLst>
              <a:ext uri="{FF2B5EF4-FFF2-40B4-BE49-F238E27FC236}">
                <a16:creationId xmlns:a16="http://schemas.microsoft.com/office/drawing/2014/main" id="{0B9DB3E4-EDDE-A64C-B155-6CB81DA9A1E0}"/>
              </a:ext>
            </a:extLst>
          </p:cNvPr>
          <p:cNvSpPr/>
          <p:nvPr/>
        </p:nvSpPr>
        <p:spPr>
          <a:xfrm rot="5400000">
            <a:off x="5727592" y="4977000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Rechteck 4">
            <a:extLst>
              <a:ext uri="{FF2B5EF4-FFF2-40B4-BE49-F238E27FC236}">
                <a16:creationId xmlns:a16="http://schemas.microsoft.com/office/drawing/2014/main" id="{621E4257-2177-4F40-ACBA-57A597C98945}"/>
              </a:ext>
            </a:extLst>
          </p:cNvPr>
          <p:cNvSpPr/>
          <p:nvPr/>
        </p:nvSpPr>
        <p:spPr>
          <a:xfrm>
            <a:off x="4406101" y="1197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Start Data Analysis Task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82DF275-694B-44A7-9555-EB9F2F6FB9F3}"/>
              </a:ext>
            </a:extLst>
          </p:cNvPr>
          <p:cNvSpPr/>
          <p:nvPr/>
        </p:nvSpPr>
        <p:spPr>
          <a:xfrm>
            <a:off x="4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A8026A1-6EDB-4B89-9841-49ADA02F9FE7}"/>
              </a:ext>
            </a:extLst>
          </p:cNvPr>
          <p:cNvSpPr/>
          <p:nvPr/>
        </p:nvSpPr>
        <p:spPr>
          <a:xfrm>
            <a:off x="18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79DBB97A-BFFB-41F0-AD63-AB2A141F028F}"/>
              </a:ext>
            </a:extLst>
          </p:cNvPr>
          <p:cNvSpPr/>
          <p:nvPr/>
        </p:nvSpPr>
        <p:spPr>
          <a:xfrm>
            <a:off x="32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93DBE8C-13E1-464F-828A-E82CADCBCF73}"/>
              </a:ext>
            </a:extLst>
          </p:cNvPr>
          <p:cNvSpPr/>
          <p:nvPr/>
        </p:nvSpPr>
        <p:spPr>
          <a:xfrm>
            <a:off x="472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4CD808F3-901C-42DC-AB95-1D6B32CEFE91}"/>
              </a:ext>
            </a:extLst>
          </p:cNvPr>
          <p:cNvSpPr/>
          <p:nvPr/>
        </p:nvSpPr>
        <p:spPr>
          <a:xfrm>
            <a:off x="616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F1382942-7921-4CD4-8EBD-AECB3DD44E67}"/>
              </a:ext>
            </a:extLst>
          </p:cNvPr>
          <p:cNvSpPr/>
          <p:nvPr/>
        </p:nvSpPr>
        <p:spPr>
          <a:xfrm>
            <a:off x="76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B422408D-F039-4E8C-9ECC-6671D072BB49}"/>
              </a:ext>
            </a:extLst>
          </p:cNvPr>
          <p:cNvSpPr/>
          <p:nvPr/>
        </p:nvSpPr>
        <p:spPr>
          <a:xfrm>
            <a:off x="90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4F1B2CC9-79A5-471F-BCD5-52155B6A8BFD}"/>
              </a:ext>
            </a:extLst>
          </p:cNvPr>
          <p:cNvSpPr/>
          <p:nvPr/>
        </p:nvSpPr>
        <p:spPr>
          <a:xfrm>
            <a:off x="104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113000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16000" y="2565000"/>
            <a:ext cx="9393516" cy="2441796"/>
          </a:xfrm>
          <a:prstGeom prst="roundRect">
            <a:avLst>
              <a:gd name="adj" fmla="val 6014"/>
            </a:avLst>
          </a:prstGeom>
          <a:gradFill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</a:gra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534036" y="577440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2225">
            <a:solidFill>
              <a:srgbClr val="A7BDE9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exports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94486" y="2538965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720062" y="1395361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95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Rectangle 79">
            <a:extLst>
              <a:ext uri="{FF2B5EF4-FFF2-40B4-BE49-F238E27FC236}">
                <a16:creationId xmlns:a16="http://schemas.microsoft.com/office/drawing/2014/main" id="{9C042470-24DA-C54D-9A27-91105BFD6062}"/>
              </a:ext>
            </a:extLst>
          </p:cNvPr>
          <p:cNvSpPr/>
          <p:nvPr/>
        </p:nvSpPr>
        <p:spPr>
          <a:xfrm>
            <a:off x="1560000" y="2493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B4P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340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16000" y="2349000"/>
            <a:ext cx="9393516" cy="2500053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5" name="Rounded Rectangle">
            <a:extLst>
              <a:ext uri="{FF2B5EF4-FFF2-40B4-BE49-F238E27FC236}">
                <a16:creationId xmlns:a16="http://schemas.microsoft.com/office/drawing/2014/main" id="{3EB22037-6F4B-1846-AB61-B9CC869A9A4A}"/>
              </a:ext>
            </a:extLst>
          </p:cNvPr>
          <p:cNvSpPr/>
          <p:nvPr/>
        </p:nvSpPr>
        <p:spPr>
          <a:xfrm>
            <a:off x="1416000" y="1251647"/>
            <a:ext cx="9393516" cy="670685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6" name="Rounded Rectangle">
            <a:extLst>
              <a:ext uri="{FF2B5EF4-FFF2-40B4-BE49-F238E27FC236}">
                <a16:creationId xmlns:a16="http://schemas.microsoft.com/office/drawing/2014/main" id="{DC7F731A-A7ED-5C4D-B8CD-E39AFC25B55E}"/>
              </a:ext>
            </a:extLst>
          </p:cNvPr>
          <p:cNvSpPr/>
          <p:nvPr/>
        </p:nvSpPr>
        <p:spPr>
          <a:xfrm>
            <a:off x="1416000" y="5466714"/>
            <a:ext cx="9393516" cy="942314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646821" y="1867512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1565459" y="5638606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546486" y="2784064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850486" y="2776445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06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10486" y="2776446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482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065303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39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546486" y="2693759"/>
            <a:ext cx="8928000" cy="0"/>
          </a:xfrm>
          <a:prstGeom prst="straightConnector1">
            <a:avLst/>
          </a:prstGeom>
          <a:ln w="2857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698486" y="2776445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3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154486" y="2765759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786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5938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02486" y="2772985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458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27713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54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85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69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02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176120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0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45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1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18864" y="2384132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06786" y="5499963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31945" y="1362396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1565459" y="1339306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4" name="Rectangle 79">
            <a:extLst>
              <a:ext uri="{FF2B5EF4-FFF2-40B4-BE49-F238E27FC236}">
                <a16:creationId xmlns:a16="http://schemas.microsoft.com/office/drawing/2014/main" id="{F2291247-F3B7-DC43-84C5-8C44E7442C57}"/>
              </a:ext>
            </a:extLst>
          </p:cNvPr>
          <p:cNvSpPr/>
          <p:nvPr/>
        </p:nvSpPr>
        <p:spPr>
          <a:xfrm>
            <a:off x="1488000" y="2354766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850A0"/>
                </a:solidFill>
              </a:rPr>
              <a:t>B4P</a:t>
            </a:r>
            <a:endParaRPr lang="en-US" dirty="0">
              <a:solidFill>
                <a:srgbClr val="2850A0"/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646820" y="4779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68223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43013" y="2377793"/>
            <a:ext cx="9298989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446505" y="5445000"/>
            <a:ext cx="9298989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446505" y="1257731"/>
            <a:ext cx="928800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99949" y="1871404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672141" y="5650568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1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7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46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29324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5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0507" y="2705721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6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9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18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0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02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66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2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115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1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62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66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0141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22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7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337112" y="4889532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161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276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391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066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218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37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852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967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70807" y="5511925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95966" y="1374358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438051" y="1393780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5750752" y="4850206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30041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937332" y="2349001"/>
            <a:ext cx="9427031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937332" y="5433039"/>
            <a:ext cx="9342668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937332" y="1245770"/>
            <a:ext cx="942703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6290776" y="1859443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2424639" y="5568713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210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440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86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1016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3037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620151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94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2101334" y="269376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325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418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709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5341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493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557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901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83198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210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440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325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557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730968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86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901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1016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827939" y="4877571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210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325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440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557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709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86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901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1016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6161634" y="5499964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586793" y="1362397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881040" y="1330208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6241579" y="4838245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Rectangle 79">
            <a:extLst>
              <a:ext uri="{FF2B5EF4-FFF2-40B4-BE49-F238E27FC236}">
                <a16:creationId xmlns:a16="http://schemas.microsoft.com/office/drawing/2014/main" id="{0142CF32-964D-2446-BFD2-371A51F44342}"/>
              </a:ext>
            </a:extLst>
          </p:cNvPr>
          <p:cNvSpPr/>
          <p:nvPr/>
        </p:nvSpPr>
        <p:spPr>
          <a:xfrm>
            <a:off x="893283" y="3441466"/>
            <a:ext cx="10440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rgbClr val="2850A0"/>
                </a:solidFill>
              </a:rPr>
              <a:t>B4P</a:t>
            </a:r>
          </a:p>
        </p:txBody>
      </p:sp>
    </p:spTree>
    <p:extLst>
      <p:ext uri="{BB962C8B-B14F-4D97-AF65-F5344CB8AC3E}">
        <p14:creationId xmlns:p14="http://schemas.microsoft.com/office/powerpoint/2010/main" val="27563342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ounded Rectangle">
            <a:extLst>
              <a:ext uri="{FF2B5EF4-FFF2-40B4-BE49-F238E27FC236}">
                <a16:creationId xmlns:a16="http://schemas.microsoft.com/office/drawing/2014/main" id="{39A2EBE0-7F1C-8D49-A651-7CB2ED016035}"/>
              </a:ext>
            </a:extLst>
          </p:cNvPr>
          <p:cNvSpPr/>
          <p:nvPr/>
        </p:nvSpPr>
        <p:spPr>
          <a:xfrm>
            <a:off x="1499247" y="2419113"/>
            <a:ext cx="9276754" cy="2519165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6812099" y="550595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647242" y="5445000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6A272B07-B2EF-AA46-9086-23313C0B5B00}"/>
              </a:ext>
            </a:extLst>
          </p:cNvPr>
          <p:cNvGrpSpPr/>
          <p:nvPr/>
        </p:nvGrpSpPr>
        <p:grpSpPr>
          <a:xfrm>
            <a:off x="4994529" y="1390175"/>
            <a:ext cx="1817570" cy="381780"/>
            <a:chOff x="1224722" y="4834720"/>
            <a:chExt cx="1817570" cy="381780"/>
          </a:xfrm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23F49CC-AF12-0241-8A63-455E05CA2757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87" name="Rectangle">
                <a:extLst>
                  <a:ext uri="{FF2B5EF4-FFF2-40B4-BE49-F238E27FC236}">
                    <a16:creationId xmlns:a16="http://schemas.microsoft.com/office/drawing/2014/main" id="{9EA05550-4335-7343-B8BE-57DAA3791DE9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8" name="Rectangle">
                <a:extLst>
                  <a:ext uri="{FF2B5EF4-FFF2-40B4-BE49-F238E27FC236}">
                    <a16:creationId xmlns:a16="http://schemas.microsoft.com/office/drawing/2014/main" id="{5B972730-E6E9-2B45-B261-F6245A814189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9" name="Rectangle">
                <a:extLst>
                  <a:ext uri="{FF2B5EF4-FFF2-40B4-BE49-F238E27FC236}">
                    <a16:creationId xmlns:a16="http://schemas.microsoft.com/office/drawing/2014/main" id="{80E318F2-6CBC-4142-A2DA-9BE0EF84F81A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35DE7D94-D6CB-414D-9C9F-0961D6C356E3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85" name="Cylinder">
                <a:extLst>
                  <a:ext uri="{FF2B5EF4-FFF2-40B4-BE49-F238E27FC236}">
                    <a16:creationId xmlns:a16="http://schemas.microsoft.com/office/drawing/2014/main" id="{7BE3315F-9213-DC48-8FF2-84D3E8A8579E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6" name="Cylinder">
                <a:extLst>
                  <a:ext uri="{FF2B5EF4-FFF2-40B4-BE49-F238E27FC236}">
                    <a16:creationId xmlns:a16="http://schemas.microsoft.com/office/drawing/2014/main" id="{4C07361E-ECD7-704D-9231-9FFC9B28B258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5" name="Gruppieren 12">
              <a:extLst>
                <a:ext uri="{FF2B5EF4-FFF2-40B4-BE49-F238E27FC236}">
                  <a16:creationId xmlns:a16="http://schemas.microsoft.com/office/drawing/2014/main" id="{158787D4-34EC-4A41-891C-44C62327A100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83" name="World">
                <a:extLst>
                  <a:ext uri="{FF2B5EF4-FFF2-40B4-BE49-F238E27FC236}">
                    <a16:creationId xmlns:a16="http://schemas.microsoft.com/office/drawing/2014/main" id="{1CD67CEC-9C76-714B-84C3-69D668E1C247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4" name="World">
                <a:extLst>
                  <a:ext uri="{FF2B5EF4-FFF2-40B4-BE49-F238E27FC236}">
                    <a16:creationId xmlns:a16="http://schemas.microsoft.com/office/drawing/2014/main" id="{2FB19D57-ECC6-3642-9B5D-D4C3C1AF2091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D92998DD-BEFF-C34D-85AD-4E74BA1B6593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57" name="Gruppieren 98">
                <a:extLst>
                  <a:ext uri="{FF2B5EF4-FFF2-40B4-BE49-F238E27FC236}">
                    <a16:creationId xmlns:a16="http://schemas.microsoft.com/office/drawing/2014/main" id="{E4729EA5-A839-0143-868E-744E2A3E7C21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71" name="Rechteck: abgerundete Ecken 99">
                  <a:extLst>
                    <a:ext uri="{FF2B5EF4-FFF2-40B4-BE49-F238E27FC236}">
                      <a16:creationId xmlns:a16="http://schemas.microsoft.com/office/drawing/2014/main" id="{67BA93D9-7F3C-6C4A-8F50-7F1F82630E0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72" name="Gerader Verbinder 100">
                  <a:extLst>
                    <a:ext uri="{FF2B5EF4-FFF2-40B4-BE49-F238E27FC236}">
                      <a16:creationId xmlns:a16="http://schemas.microsoft.com/office/drawing/2014/main" id="{8299CC8E-1B8E-5F48-846A-65C795521B4C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rader Verbinder 101">
                  <a:extLst>
                    <a:ext uri="{FF2B5EF4-FFF2-40B4-BE49-F238E27FC236}">
                      <a16:creationId xmlns:a16="http://schemas.microsoft.com/office/drawing/2014/main" id="{CA5F1D67-1AD3-8644-84A1-8990B819079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rader Verbinder 102">
                  <a:extLst>
                    <a:ext uri="{FF2B5EF4-FFF2-40B4-BE49-F238E27FC236}">
                      <a16:creationId xmlns:a16="http://schemas.microsoft.com/office/drawing/2014/main" id="{255D4235-6803-704B-BE01-463C21DD2474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rader Verbinder 103">
                  <a:extLst>
                    <a:ext uri="{FF2B5EF4-FFF2-40B4-BE49-F238E27FC236}">
                      <a16:creationId xmlns:a16="http://schemas.microsoft.com/office/drawing/2014/main" id="{6A7EBE7E-9FCB-274B-BBE2-49B27B275E3A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Gerader Verbinder 104">
                  <a:extLst>
                    <a:ext uri="{FF2B5EF4-FFF2-40B4-BE49-F238E27FC236}">
                      <a16:creationId xmlns:a16="http://schemas.microsoft.com/office/drawing/2014/main" id="{93DD909D-EFB9-3C45-ACE2-62FE9965EC1C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Gerader Verbinder 105">
                  <a:extLst>
                    <a:ext uri="{FF2B5EF4-FFF2-40B4-BE49-F238E27FC236}">
                      <a16:creationId xmlns:a16="http://schemas.microsoft.com/office/drawing/2014/main" id="{CCCCDC87-BFD0-BC4D-B294-09B1FC2FCB96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Gerader Verbinder 106">
                  <a:extLst>
                    <a:ext uri="{FF2B5EF4-FFF2-40B4-BE49-F238E27FC236}">
                      <a16:creationId xmlns:a16="http://schemas.microsoft.com/office/drawing/2014/main" id="{CE5A89FB-CE9F-134D-8CAA-3A4FEB70BB58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" name="Gerader Verbinder 107">
                  <a:extLst>
                    <a:ext uri="{FF2B5EF4-FFF2-40B4-BE49-F238E27FC236}">
                      <a16:creationId xmlns:a16="http://schemas.microsoft.com/office/drawing/2014/main" id="{EE14B113-508D-A541-9B5D-A662B061AB50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Gerader Verbinder 108">
                  <a:extLst>
                    <a:ext uri="{FF2B5EF4-FFF2-40B4-BE49-F238E27FC236}">
                      <a16:creationId xmlns:a16="http://schemas.microsoft.com/office/drawing/2014/main" id="{28B046F3-1EF5-D44B-AEC9-A6AB910F34BC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Gerader Verbinder 109">
                  <a:extLst>
                    <a:ext uri="{FF2B5EF4-FFF2-40B4-BE49-F238E27FC236}">
                      <a16:creationId xmlns:a16="http://schemas.microsoft.com/office/drawing/2014/main" id="{3F43BD8A-FF1B-D247-A64D-E2EE34F140CA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2" name="Trapezoid 281">
                  <a:extLst>
                    <a:ext uri="{FF2B5EF4-FFF2-40B4-BE49-F238E27FC236}">
                      <a16:creationId xmlns:a16="http://schemas.microsoft.com/office/drawing/2014/main" id="{BD6AA74D-3E73-2940-80E7-DF383A0A2722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58" name="Gruppieren 98">
                <a:extLst>
                  <a:ext uri="{FF2B5EF4-FFF2-40B4-BE49-F238E27FC236}">
                    <a16:creationId xmlns:a16="http://schemas.microsoft.com/office/drawing/2014/main" id="{0E09EC5D-2B0D-3D40-9A8E-177241B7CF60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59" name="Rechteck: abgerundete Ecken 99">
                  <a:extLst>
                    <a:ext uri="{FF2B5EF4-FFF2-40B4-BE49-F238E27FC236}">
                      <a16:creationId xmlns:a16="http://schemas.microsoft.com/office/drawing/2014/main" id="{72F5B951-7A11-F541-B0E9-5B56B1EFA417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60" name="Gerader Verbinder 100">
                  <a:extLst>
                    <a:ext uri="{FF2B5EF4-FFF2-40B4-BE49-F238E27FC236}">
                      <a16:creationId xmlns:a16="http://schemas.microsoft.com/office/drawing/2014/main" id="{1CBD3C89-A1E0-EC45-BA25-6FADA5DB50B6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Gerader Verbinder 101">
                  <a:extLst>
                    <a:ext uri="{FF2B5EF4-FFF2-40B4-BE49-F238E27FC236}">
                      <a16:creationId xmlns:a16="http://schemas.microsoft.com/office/drawing/2014/main" id="{D9EBFAE6-97D1-414A-9A89-E87A38F1149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Gerader Verbinder 102">
                  <a:extLst>
                    <a:ext uri="{FF2B5EF4-FFF2-40B4-BE49-F238E27FC236}">
                      <a16:creationId xmlns:a16="http://schemas.microsoft.com/office/drawing/2014/main" id="{4BC3FE7D-316A-584E-A3B4-CDEECE073D43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Gerader Verbinder 103">
                  <a:extLst>
                    <a:ext uri="{FF2B5EF4-FFF2-40B4-BE49-F238E27FC236}">
                      <a16:creationId xmlns:a16="http://schemas.microsoft.com/office/drawing/2014/main" id="{D764D423-4B5B-544D-8E4C-61E22FCF7419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Gerader Verbinder 104">
                  <a:extLst>
                    <a:ext uri="{FF2B5EF4-FFF2-40B4-BE49-F238E27FC236}">
                      <a16:creationId xmlns:a16="http://schemas.microsoft.com/office/drawing/2014/main" id="{7FDA7D68-424C-FB4B-ACA1-F2CCADC9BB9F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Gerader Verbinder 105">
                  <a:extLst>
                    <a:ext uri="{FF2B5EF4-FFF2-40B4-BE49-F238E27FC236}">
                      <a16:creationId xmlns:a16="http://schemas.microsoft.com/office/drawing/2014/main" id="{04B434EB-6E1C-C24A-B16D-67544E66162A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Gerader Verbinder 106">
                  <a:extLst>
                    <a:ext uri="{FF2B5EF4-FFF2-40B4-BE49-F238E27FC236}">
                      <a16:creationId xmlns:a16="http://schemas.microsoft.com/office/drawing/2014/main" id="{AB339D1E-3C14-FC40-97C2-3BCDE830555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Gerader Verbinder 107">
                  <a:extLst>
                    <a:ext uri="{FF2B5EF4-FFF2-40B4-BE49-F238E27FC236}">
                      <a16:creationId xmlns:a16="http://schemas.microsoft.com/office/drawing/2014/main" id="{0FEBF8D0-1CE1-0049-BA37-B718E865AEF1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rader Verbinder 108">
                  <a:extLst>
                    <a:ext uri="{FF2B5EF4-FFF2-40B4-BE49-F238E27FC236}">
                      <a16:creationId xmlns:a16="http://schemas.microsoft.com/office/drawing/2014/main" id="{929CA0BD-9A41-FF46-9822-D1470922682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rader Verbinder 109">
                  <a:extLst>
                    <a:ext uri="{FF2B5EF4-FFF2-40B4-BE49-F238E27FC236}">
                      <a16:creationId xmlns:a16="http://schemas.microsoft.com/office/drawing/2014/main" id="{14CFE970-CF07-3546-9CFD-6006D878A924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0" name="Trapezoid 269">
                  <a:extLst>
                    <a:ext uri="{FF2B5EF4-FFF2-40B4-BE49-F238E27FC236}">
                      <a16:creationId xmlns:a16="http://schemas.microsoft.com/office/drawing/2014/main" id="{FA27FC88-DC01-2A46-BB74-FB1F8B6E8661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992008" y="1352757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1" name="Pfeil: nach rechts 95">
            <a:extLst>
              <a:ext uri="{FF2B5EF4-FFF2-40B4-BE49-F238E27FC236}">
                <a16:creationId xmlns:a16="http://schemas.microsoft.com/office/drawing/2014/main" id="{65727A52-C856-6649-B49B-7CEB63B60EB8}"/>
              </a:ext>
            </a:extLst>
          </p:cNvPr>
          <p:cNvSpPr/>
          <p:nvPr/>
        </p:nvSpPr>
        <p:spPr>
          <a:xfrm rot="5400000">
            <a:off x="5689462" y="4712106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608845" y="2397971"/>
            <a:ext cx="76630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200" b="1" dirty="0">
                <a:solidFill>
                  <a:srgbClr val="3264C8"/>
                </a:solidFill>
              </a:rPr>
              <a:t>B4P</a:t>
            </a:r>
            <a:endParaRPr lang="en-US" sz="2200" dirty="0">
              <a:solidFill>
                <a:srgbClr val="3264C8"/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  <p:cxnSp>
        <p:nvCxnSpPr>
          <p:cNvPr id="104" name="Gerade Verbindung mit Pfeil 55">
            <a:extLst>
              <a:ext uri="{FF2B5EF4-FFF2-40B4-BE49-F238E27FC236}">
                <a16:creationId xmlns:a16="http://schemas.microsoft.com/office/drawing/2014/main" id="{ACCB61FC-F429-9D41-93D4-FFDE0EF5DB06}"/>
              </a:ext>
            </a:extLst>
          </p:cNvPr>
          <p:cNvCxnSpPr>
            <a:cxnSpLocks/>
          </p:cNvCxnSpPr>
          <p:nvPr/>
        </p:nvCxnSpPr>
        <p:spPr>
          <a:xfrm>
            <a:off x="1632000" y="2804375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uppieren 10">
            <a:extLst>
              <a:ext uri="{FF2B5EF4-FFF2-40B4-BE49-F238E27FC236}">
                <a16:creationId xmlns:a16="http://schemas.microsoft.com/office/drawing/2014/main" id="{F4E29F8D-1A1C-304E-8A9C-3E5B129066D6}"/>
              </a:ext>
            </a:extLst>
          </p:cNvPr>
          <p:cNvGrpSpPr/>
          <p:nvPr/>
        </p:nvGrpSpPr>
        <p:grpSpPr>
          <a:xfrm>
            <a:off x="10273679" y="2180800"/>
            <a:ext cx="419074" cy="538359"/>
            <a:chOff x="7789696" y="1644240"/>
            <a:chExt cx="431444" cy="576000"/>
          </a:xfrm>
        </p:grpSpPr>
        <p:sp>
          <p:nvSpPr>
            <p:cNvPr id="106" name="Ellipse 9">
              <a:extLst>
                <a:ext uri="{FF2B5EF4-FFF2-40B4-BE49-F238E27FC236}">
                  <a16:creationId xmlns:a16="http://schemas.microsoft.com/office/drawing/2014/main" id="{62BE03CF-5BC1-4846-B5DA-230F97CA43BA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7" name="Grafik 57">
              <a:extLst>
                <a:ext uri="{FF2B5EF4-FFF2-40B4-BE49-F238E27FC236}">
                  <a16:creationId xmlns:a16="http://schemas.microsoft.com/office/drawing/2014/main" id="{AF1F22E2-38AF-004B-BF99-EEA617B60E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9" name="Rechteck 32">
            <a:extLst>
              <a:ext uri="{FF2B5EF4-FFF2-40B4-BE49-F238E27FC236}">
                <a16:creationId xmlns:a16="http://schemas.microsoft.com/office/drawing/2014/main" id="{4DE1241E-D00C-734D-B396-8F6D84947B9E}"/>
              </a:ext>
            </a:extLst>
          </p:cNvPr>
          <p:cNvSpPr/>
          <p:nvPr/>
        </p:nvSpPr>
        <p:spPr>
          <a:xfrm>
            <a:off x="3072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sp>
        <p:nvSpPr>
          <p:cNvPr id="110" name="Rechteck 33">
            <a:extLst>
              <a:ext uri="{FF2B5EF4-FFF2-40B4-BE49-F238E27FC236}">
                <a16:creationId xmlns:a16="http://schemas.microsoft.com/office/drawing/2014/main" id="{6C3A6397-91F9-A74A-8FD0-EACB19BFFB80}"/>
              </a:ext>
            </a:extLst>
          </p:cNvPr>
          <p:cNvSpPr/>
          <p:nvPr/>
        </p:nvSpPr>
        <p:spPr>
          <a:xfrm>
            <a:off x="4224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111" name="Rechteck 34">
            <a:extLst>
              <a:ext uri="{FF2B5EF4-FFF2-40B4-BE49-F238E27FC236}">
                <a16:creationId xmlns:a16="http://schemas.microsoft.com/office/drawing/2014/main" id="{0FF6DC4D-C874-3D4A-95E6-E06F66D9648E}"/>
              </a:ext>
            </a:extLst>
          </p:cNvPr>
          <p:cNvSpPr/>
          <p:nvPr/>
        </p:nvSpPr>
        <p:spPr>
          <a:xfrm>
            <a:off x="5376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112" name="Rechteck 35">
            <a:extLst>
              <a:ext uri="{FF2B5EF4-FFF2-40B4-BE49-F238E27FC236}">
                <a16:creationId xmlns:a16="http://schemas.microsoft.com/office/drawing/2014/main" id="{FF5ECBD4-A9B8-0449-BDC6-6D4D82DB552C}"/>
              </a:ext>
            </a:extLst>
          </p:cNvPr>
          <p:cNvSpPr/>
          <p:nvPr/>
        </p:nvSpPr>
        <p:spPr>
          <a:xfrm>
            <a:off x="6528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113" name="Rechteck 36">
            <a:extLst>
              <a:ext uri="{FF2B5EF4-FFF2-40B4-BE49-F238E27FC236}">
                <a16:creationId xmlns:a16="http://schemas.microsoft.com/office/drawing/2014/main" id="{D6ED65DE-A721-0F4A-AD46-B0B6A173F6F1}"/>
              </a:ext>
            </a:extLst>
          </p:cNvPr>
          <p:cNvSpPr/>
          <p:nvPr/>
        </p:nvSpPr>
        <p:spPr>
          <a:xfrm>
            <a:off x="7680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</a:p>
        </p:txBody>
      </p:sp>
      <p:sp>
        <p:nvSpPr>
          <p:cNvPr id="114" name="Rechteck 37">
            <a:extLst>
              <a:ext uri="{FF2B5EF4-FFF2-40B4-BE49-F238E27FC236}">
                <a16:creationId xmlns:a16="http://schemas.microsoft.com/office/drawing/2014/main" id="{F7161A5A-51FB-D343-BF0B-60658FEB0BCA}"/>
              </a:ext>
            </a:extLst>
          </p:cNvPr>
          <p:cNvSpPr/>
          <p:nvPr/>
        </p:nvSpPr>
        <p:spPr>
          <a:xfrm>
            <a:off x="8832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115" name="Rechteck 38">
            <a:extLst>
              <a:ext uri="{FF2B5EF4-FFF2-40B4-BE49-F238E27FC236}">
                <a16:creationId xmlns:a16="http://schemas.microsoft.com/office/drawing/2014/main" id="{34090DF8-983A-9045-ABA0-D7CB10B077B8}"/>
              </a:ext>
            </a:extLst>
          </p:cNvPr>
          <p:cNvSpPr/>
          <p:nvPr/>
        </p:nvSpPr>
        <p:spPr>
          <a:xfrm>
            <a:off x="9984000" y="2576687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</a:p>
        </p:txBody>
      </p:sp>
      <p:sp>
        <p:nvSpPr>
          <p:cNvPr id="118" name="Pfeil: nach rechts 95">
            <a:extLst>
              <a:ext uri="{FF2B5EF4-FFF2-40B4-BE49-F238E27FC236}">
                <a16:creationId xmlns:a16="http://schemas.microsoft.com/office/drawing/2014/main" id="{563A9EB0-0355-F646-8472-872589EE4C35}"/>
              </a:ext>
            </a:extLst>
          </p:cNvPr>
          <p:cNvSpPr/>
          <p:nvPr/>
        </p:nvSpPr>
        <p:spPr>
          <a:xfrm rot="5400000">
            <a:off x="5718820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858181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ounded Rectangle">
            <a:extLst>
              <a:ext uri="{FF2B5EF4-FFF2-40B4-BE49-F238E27FC236}">
                <a16:creationId xmlns:a16="http://schemas.microsoft.com/office/drawing/2014/main" id="{BEEB8E30-D4D0-F540-B94A-D6FC1CEDD567}"/>
              </a:ext>
            </a:extLst>
          </p:cNvPr>
          <p:cNvSpPr/>
          <p:nvPr/>
        </p:nvSpPr>
        <p:spPr>
          <a:xfrm>
            <a:off x="1477266" y="2412157"/>
            <a:ext cx="9393516" cy="2256723"/>
          </a:xfrm>
          <a:prstGeom prst="roundRect">
            <a:avLst>
              <a:gd name="adj" fmla="val 6014"/>
            </a:avLst>
          </a:prstGeom>
          <a:solidFill>
            <a:srgbClr val="3264C8"/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57" name="Pfeil: nach rechts 95">
            <a:extLst>
              <a:ext uri="{FF2B5EF4-FFF2-40B4-BE49-F238E27FC236}">
                <a16:creationId xmlns:a16="http://schemas.microsoft.com/office/drawing/2014/main" id="{1C36DC4A-FB4E-3142-A695-CDA94AB45765}"/>
              </a:ext>
            </a:extLst>
          </p:cNvPr>
          <p:cNvSpPr/>
          <p:nvPr/>
        </p:nvSpPr>
        <p:spPr>
          <a:xfrm rot="5400000">
            <a:off x="5702062" y="1914073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6785800" y="5450096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206" name="Gerade Verbindung mit Pfeil 55">
            <a:extLst>
              <a:ext uri="{FF2B5EF4-FFF2-40B4-BE49-F238E27FC236}">
                <a16:creationId xmlns:a16="http://schemas.microsoft.com/office/drawing/2014/main" id="{7B73641C-280F-FD46-A0A8-D9CD318B116B}"/>
              </a:ext>
            </a:extLst>
          </p:cNvPr>
          <p:cNvCxnSpPr>
            <a:cxnSpLocks/>
          </p:cNvCxnSpPr>
          <p:nvPr/>
        </p:nvCxnSpPr>
        <p:spPr>
          <a:xfrm>
            <a:off x="1601728" y="2786097"/>
            <a:ext cx="8928000" cy="0"/>
          </a:xfrm>
          <a:prstGeom prst="straightConnector1">
            <a:avLst/>
          </a:prstGeom>
          <a:ln w="22225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available</a:t>
            </a:r>
          </a:p>
        </p:txBody>
      </p: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595757" y="5343185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6A272B07-B2EF-AA46-9086-23313C0B5B00}"/>
              </a:ext>
            </a:extLst>
          </p:cNvPr>
          <p:cNvGrpSpPr/>
          <p:nvPr/>
        </p:nvGrpSpPr>
        <p:grpSpPr>
          <a:xfrm>
            <a:off x="4994529" y="1390175"/>
            <a:ext cx="1817570" cy="381780"/>
            <a:chOff x="1224722" y="4834720"/>
            <a:chExt cx="1817570" cy="381780"/>
          </a:xfrm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23F49CC-AF12-0241-8A63-455E05CA2757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87" name="Rectangle">
                <a:extLst>
                  <a:ext uri="{FF2B5EF4-FFF2-40B4-BE49-F238E27FC236}">
                    <a16:creationId xmlns:a16="http://schemas.microsoft.com/office/drawing/2014/main" id="{9EA05550-4335-7343-B8BE-57DAA3791DE9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8" name="Rectangle">
                <a:extLst>
                  <a:ext uri="{FF2B5EF4-FFF2-40B4-BE49-F238E27FC236}">
                    <a16:creationId xmlns:a16="http://schemas.microsoft.com/office/drawing/2014/main" id="{5B972730-E6E9-2B45-B261-F6245A814189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9" name="Rectangle">
                <a:extLst>
                  <a:ext uri="{FF2B5EF4-FFF2-40B4-BE49-F238E27FC236}">
                    <a16:creationId xmlns:a16="http://schemas.microsoft.com/office/drawing/2014/main" id="{80E318F2-6CBC-4142-A2DA-9BE0EF84F81A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35DE7D94-D6CB-414D-9C9F-0961D6C356E3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85" name="Cylinder">
                <a:extLst>
                  <a:ext uri="{FF2B5EF4-FFF2-40B4-BE49-F238E27FC236}">
                    <a16:creationId xmlns:a16="http://schemas.microsoft.com/office/drawing/2014/main" id="{7BE3315F-9213-DC48-8FF2-84D3E8A8579E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6" name="Cylinder">
                <a:extLst>
                  <a:ext uri="{FF2B5EF4-FFF2-40B4-BE49-F238E27FC236}">
                    <a16:creationId xmlns:a16="http://schemas.microsoft.com/office/drawing/2014/main" id="{4C07361E-ECD7-704D-9231-9FFC9B28B258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5" name="Gruppieren 12">
              <a:extLst>
                <a:ext uri="{FF2B5EF4-FFF2-40B4-BE49-F238E27FC236}">
                  <a16:creationId xmlns:a16="http://schemas.microsoft.com/office/drawing/2014/main" id="{158787D4-34EC-4A41-891C-44C62327A100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83" name="World">
                <a:extLst>
                  <a:ext uri="{FF2B5EF4-FFF2-40B4-BE49-F238E27FC236}">
                    <a16:creationId xmlns:a16="http://schemas.microsoft.com/office/drawing/2014/main" id="{1CD67CEC-9C76-714B-84C3-69D668E1C247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4" name="World">
                <a:extLst>
                  <a:ext uri="{FF2B5EF4-FFF2-40B4-BE49-F238E27FC236}">
                    <a16:creationId xmlns:a16="http://schemas.microsoft.com/office/drawing/2014/main" id="{2FB19D57-ECC6-3642-9B5D-D4C3C1AF2091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D92998DD-BEFF-C34D-85AD-4E74BA1B6593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57" name="Gruppieren 98">
                <a:extLst>
                  <a:ext uri="{FF2B5EF4-FFF2-40B4-BE49-F238E27FC236}">
                    <a16:creationId xmlns:a16="http://schemas.microsoft.com/office/drawing/2014/main" id="{E4729EA5-A839-0143-868E-744E2A3E7C21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71" name="Rechteck: abgerundete Ecken 99">
                  <a:extLst>
                    <a:ext uri="{FF2B5EF4-FFF2-40B4-BE49-F238E27FC236}">
                      <a16:creationId xmlns:a16="http://schemas.microsoft.com/office/drawing/2014/main" id="{67BA93D9-7F3C-6C4A-8F50-7F1F82630E0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72" name="Gerader Verbinder 100">
                  <a:extLst>
                    <a:ext uri="{FF2B5EF4-FFF2-40B4-BE49-F238E27FC236}">
                      <a16:creationId xmlns:a16="http://schemas.microsoft.com/office/drawing/2014/main" id="{8299CC8E-1B8E-5F48-846A-65C795521B4C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rader Verbinder 101">
                  <a:extLst>
                    <a:ext uri="{FF2B5EF4-FFF2-40B4-BE49-F238E27FC236}">
                      <a16:creationId xmlns:a16="http://schemas.microsoft.com/office/drawing/2014/main" id="{CA5F1D67-1AD3-8644-84A1-8990B819079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rader Verbinder 102">
                  <a:extLst>
                    <a:ext uri="{FF2B5EF4-FFF2-40B4-BE49-F238E27FC236}">
                      <a16:creationId xmlns:a16="http://schemas.microsoft.com/office/drawing/2014/main" id="{255D4235-6803-704B-BE01-463C21DD2474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rader Verbinder 103">
                  <a:extLst>
                    <a:ext uri="{FF2B5EF4-FFF2-40B4-BE49-F238E27FC236}">
                      <a16:creationId xmlns:a16="http://schemas.microsoft.com/office/drawing/2014/main" id="{6A7EBE7E-9FCB-274B-BBE2-49B27B275E3A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Gerader Verbinder 104">
                  <a:extLst>
                    <a:ext uri="{FF2B5EF4-FFF2-40B4-BE49-F238E27FC236}">
                      <a16:creationId xmlns:a16="http://schemas.microsoft.com/office/drawing/2014/main" id="{93DD909D-EFB9-3C45-ACE2-62FE9965EC1C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Gerader Verbinder 105">
                  <a:extLst>
                    <a:ext uri="{FF2B5EF4-FFF2-40B4-BE49-F238E27FC236}">
                      <a16:creationId xmlns:a16="http://schemas.microsoft.com/office/drawing/2014/main" id="{CCCCDC87-BFD0-BC4D-B294-09B1FC2FCB96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Gerader Verbinder 106">
                  <a:extLst>
                    <a:ext uri="{FF2B5EF4-FFF2-40B4-BE49-F238E27FC236}">
                      <a16:creationId xmlns:a16="http://schemas.microsoft.com/office/drawing/2014/main" id="{CE5A89FB-CE9F-134D-8CAA-3A4FEB70BB58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" name="Gerader Verbinder 107">
                  <a:extLst>
                    <a:ext uri="{FF2B5EF4-FFF2-40B4-BE49-F238E27FC236}">
                      <a16:creationId xmlns:a16="http://schemas.microsoft.com/office/drawing/2014/main" id="{EE14B113-508D-A541-9B5D-A662B061AB50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Gerader Verbinder 108">
                  <a:extLst>
                    <a:ext uri="{FF2B5EF4-FFF2-40B4-BE49-F238E27FC236}">
                      <a16:creationId xmlns:a16="http://schemas.microsoft.com/office/drawing/2014/main" id="{28B046F3-1EF5-D44B-AEC9-A6AB910F34BC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Gerader Verbinder 109">
                  <a:extLst>
                    <a:ext uri="{FF2B5EF4-FFF2-40B4-BE49-F238E27FC236}">
                      <a16:creationId xmlns:a16="http://schemas.microsoft.com/office/drawing/2014/main" id="{3F43BD8A-FF1B-D247-A64D-E2EE34F140CA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2" name="Trapezoid 281">
                  <a:extLst>
                    <a:ext uri="{FF2B5EF4-FFF2-40B4-BE49-F238E27FC236}">
                      <a16:creationId xmlns:a16="http://schemas.microsoft.com/office/drawing/2014/main" id="{BD6AA74D-3E73-2940-80E7-DF383A0A2722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58" name="Gruppieren 98">
                <a:extLst>
                  <a:ext uri="{FF2B5EF4-FFF2-40B4-BE49-F238E27FC236}">
                    <a16:creationId xmlns:a16="http://schemas.microsoft.com/office/drawing/2014/main" id="{0E09EC5D-2B0D-3D40-9A8E-177241B7CF60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59" name="Rechteck: abgerundete Ecken 99">
                  <a:extLst>
                    <a:ext uri="{FF2B5EF4-FFF2-40B4-BE49-F238E27FC236}">
                      <a16:creationId xmlns:a16="http://schemas.microsoft.com/office/drawing/2014/main" id="{72F5B951-7A11-F541-B0E9-5B56B1EFA417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60" name="Gerader Verbinder 100">
                  <a:extLst>
                    <a:ext uri="{FF2B5EF4-FFF2-40B4-BE49-F238E27FC236}">
                      <a16:creationId xmlns:a16="http://schemas.microsoft.com/office/drawing/2014/main" id="{1CBD3C89-A1E0-EC45-BA25-6FADA5DB50B6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Gerader Verbinder 101">
                  <a:extLst>
                    <a:ext uri="{FF2B5EF4-FFF2-40B4-BE49-F238E27FC236}">
                      <a16:creationId xmlns:a16="http://schemas.microsoft.com/office/drawing/2014/main" id="{D9EBFAE6-97D1-414A-9A89-E87A38F1149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Gerader Verbinder 102">
                  <a:extLst>
                    <a:ext uri="{FF2B5EF4-FFF2-40B4-BE49-F238E27FC236}">
                      <a16:creationId xmlns:a16="http://schemas.microsoft.com/office/drawing/2014/main" id="{4BC3FE7D-316A-584E-A3B4-CDEECE073D43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Gerader Verbinder 103">
                  <a:extLst>
                    <a:ext uri="{FF2B5EF4-FFF2-40B4-BE49-F238E27FC236}">
                      <a16:creationId xmlns:a16="http://schemas.microsoft.com/office/drawing/2014/main" id="{D764D423-4B5B-544D-8E4C-61E22FCF7419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Gerader Verbinder 104">
                  <a:extLst>
                    <a:ext uri="{FF2B5EF4-FFF2-40B4-BE49-F238E27FC236}">
                      <a16:creationId xmlns:a16="http://schemas.microsoft.com/office/drawing/2014/main" id="{7FDA7D68-424C-FB4B-ACA1-F2CCADC9BB9F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Gerader Verbinder 105">
                  <a:extLst>
                    <a:ext uri="{FF2B5EF4-FFF2-40B4-BE49-F238E27FC236}">
                      <a16:creationId xmlns:a16="http://schemas.microsoft.com/office/drawing/2014/main" id="{04B434EB-6E1C-C24A-B16D-67544E66162A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Gerader Verbinder 106">
                  <a:extLst>
                    <a:ext uri="{FF2B5EF4-FFF2-40B4-BE49-F238E27FC236}">
                      <a16:creationId xmlns:a16="http://schemas.microsoft.com/office/drawing/2014/main" id="{AB339D1E-3C14-FC40-97C2-3BCDE830555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Gerader Verbinder 107">
                  <a:extLst>
                    <a:ext uri="{FF2B5EF4-FFF2-40B4-BE49-F238E27FC236}">
                      <a16:creationId xmlns:a16="http://schemas.microsoft.com/office/drawing/2014/main" id="{0FEBF8D0-1CE1-0049-BA37-B718E865AEF1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rader Verbinder 108">
                  <a:extLst>
                    <a:ext uri="{FF2B5EF4-FFF2-40B4-BE49-F238E27FC236}">
                      <a16:creationId xmlns:a16="http://schemas.microsoft.com/office/drawing/2014/main" id="{929CA0BD-9A41-FF46-9822-D1470922682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rader Verbinder 109">
                  <a:extLst>
                    <a:ext uri="{FF2B5EF4-FFF2-40B4-BE49-F238E27FC236}">
                      <a16:creationId xmlns:a16="http://schemas.microsoft.com/office/drawing/2014/main" id="{14CFE970-CF07-3546-9CFD-6006D878A924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0" name="Trapezoid 269">
                  <a:extLst>
                    <a:ext uri="{FF2B5EF4-FFF2-40B4-BE49-F238E27FC236}">
                      <a16:creationId xmlns:a16="http://schemas.microsoft.com/office/drawing/2014/main" id="{FA27FC88-DC01-2A46-BB74-FB1F8B6E8661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409690" y="1372854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1" name="Pfeil: nach rechts 95">
            <a:extLst>
              <a:ext uri="{FF2B5EF4-FFF2-40B4-BE49-F238E27FC236}">
                <a16:creationId xmlns:a16="http://schemas.microsoft.com/office/drawing/2014/main" id="{65727A52-C856-6649-B49B-7CEB63B60EB8}"/>
              </a:ext>
            </a:extLst>
          </p:cNvPr>
          <p:cNvSpPr/>
          <p:nvPr/>
        </p:nvSpPr>
        <p:spPr>
          <a:xfrm rot="5400000">
            <a:off x="5702061" y="4539005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704000" y="2421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B4P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  <p:grpSp>
        <p:nvGrpSpPr>
          <p:cNvPr id="105" name="Gruppieren 10">
            <a:extLst>
              <a:ext uri="{FF2B5EF4-FFF2-40B4-BE49-F238E27FC236}">
                <a16:creationId xmlns:a16="http://schemas.microsoft.com/office/drawing/2014/main" id="{D3373B44-11E2-4D45-98DF-A3A1CDA5F99D}"/>
              </a:ext>
            </a:extLst>
          </p:cNvPr>
          <p:cNvGrpSpPr/>
          <p:nvPr/>
        </p:nvGrpSpPr>
        <p:grpSpPr>
          <a:xfrm>
            <a:off x="10239764" y="2180793"/>
            <a:ext cx="419074" cy="538359"/>
            <a:chOff x="7789696" y="1644240"/>
            <a:chExt cx="431444" cy="576000"/>
          </a:xfrm>
        </p:grpSpPr>
        <p:sp>
          <p:nvSpPr>
            <p:cNvPr id="106" name="Ellipse 9">
              <a:extLst>
                <a:ext uri="{FF2B5EF4-FFF2-40B4-BE49-F238E27FC236}">
                  <a16:creationId xmlns:a16="http://schemas.microsoft.com/office/drawing/2014/main" id="{08EF6122-1FA3-2244-9250-70304ADD26A6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7" name="Grafik 57">
              <a:extLst>
                <a:ext uri="{FF2B5EF4-FFF2-40B4-BE49-F238E27FC236}">
                  <a16:creationId xmlns:a16="http://schemas.microsoft.com/office/drawing/2014/main" id="{154424E7-4586-F143-93EC-CE5965F60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22B25407-4F3E-F348-9071-4853E45C000F}"/>
              </a:ext>
            </a:extLst>
          </p:cNvPr>
          <p:cNvGrpSpPr/>
          <p:nvPr/>
        </p:nvGrpSpPr>
        <p:grpSpPr>
          <a:xfrm>
            <a:off x="3038085" y="2576680"/>
            <a:ext cx="7128000" cy="216000"/>
            <a:chOff x="3072000" y="2576687"/>
            <a:chExt cx="7128000" cy="216000"/>
          </a:xfrm>
        </p:grpSpPr>
        <p:sp>
          <p:nvSpPr>
            <p:cNvPr id="110" name="Rechteck 32">
              <a:extLst>
                <a:ext uri="{FF2B5EF4-FFF2-40B4-BE49-F238E27FC236}">
                  <a16:creationId xmlns:a16="http://schemas.microsoft.com/office/drawing/2014/main" id="{03326F91-31FC-6249-B1BC-10294C722E0B}"/>
                </a:ext>
              </a:extLst>
            </p:cNvPr>
            <p:cNvSpPr/>
            <p:nvPr/>
          </p:nvSpPr>
          <p:spPr>
            <a:xfrm>
              <a:off x="3072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2</a:t>
              </a:r>
            </a:p>
          </p:txBody>
        </p:sp>
        <p:sp>
          <p:nvSpPr>
            <p:cNvPr id="111" name="Rechteck 33">
              <a:extLst>
                <a:ext uri="{FF2B5EF4-FFF2-40B4-BE49-F238E27FC236}">
                  <a16:creationId xmlns:a16="http://schemas.microsoft.com/office/drawing/2014/main" id="{51BA2408-F0FB-344B-AE6B-08DD02243AB9}"/>
                </a:ext>
              </a:extLst>
            </p:cNvPr>
            <p:cNvSpPr/>
            <p:nvPr/>
          </p:nvSpPr>
          <p:spPr>
            <a:xfrm>
              <a:off x="4224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3</a:t>
              </a:r>
            </a:p>
          </p:txBody>
        </p:sp>
        <p:sp>
          <p:nvSpPr>
            <p:cNvPr id="112" name="Rechteck 34">
              <a:extLst>
                <a:ext uri="{FF2B5EF4-FFF2-40B4-BE49-F238E27FC236}">
                  <a16:creationId xmlns:a16="http://schemas.microsoft.com/office/drawing/2014/main" id="{30D58178-62C1-DF40-8046-707E06D94A96}"/>
                </a:ext>
              </a:extLst>
            </p:cNvPr>
            <p:cNvSpPr/>
            <p:nvPr/>
          </p:nvSpPr>
          <p:spPr>
            <a:xfrm>
              <a:off x="5376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4</a:t>
              </a:r>
            </a:p>
          </p:txBody>
        </p:sp>
        <p:sp>
          <p:nvSpPr>
            <p:cNvPr id="113" name="Rechteck 35">
              <a:extLst>
                <a:ext uri="{FF2B5EF4-FFF2-40B4-BE49-F238E27FC236}">
                  <a16:creationId xmlns:a16="http://schemas.microsoft.com/office/drawing/2014/main" id="{C38BEE01-9BD9-6449-9706-570BD7291C06}"/>
                </a:ext>
              </a:extLst>
            </p:cNvPr>
            <p:cNvSpPr/>
            <p:nvPr/>
          </p:nvSpPr>
          <p:spPr>
            <a:xfrm>
              <a:off x="6528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5</a:t>
              </a:r>
            </a:p>
          </p:txBody>
        </p:sp>
        <p:sp>
          <p:nvSpPr>
            <p:cNvPr id="114" name="Rechteck 36">
              <a:extLst>
                <a:ext uri="{FF2B5EF4-FFF2-40B4-BE49-F238E27FC236}">
                  <a16:creationId xmlns:a16="http://schemas.microsoft.com/office/drawing/2014/main" id="{312785E0-F84A-474C-8A41-3942577D640E}"/>
                </a:ext>
              </a:extLst>
            </p:cNvPr>
            <p:cNvSpPr/>
            <p:nvPr/>
          </p:nvSpPr>
          <p:spPr>
            <a:xfrm>
              <a:off x="7680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6</a:t>
              </a:r>
            </a:p>
          </p:txBody>
        </p:sp>
        <p:sp>
          <p:nvSpPr>
            <p:cNvPr id="115" name="Rechteck 37">
              <a:extLst>
                <a:ext uri="{FF2B5EF4-FFF2-40B4-BE49-F238E27FC236}">
                  <a16:creationId xmlns:a16="http://schemas.microsoft.com/office/drawing/2014/main" id="{E499F351-4F41-D84A-A4CF-820C76E30528}"/>
                </a:ext>
              </a:extLst>
            </p:cNvPr>
            <p:cNvSpPr/>
            <p:nvPr/>
          </p:nvSpPr>
          <p:spPr>
            <a:xfrm>
              <a:off x="8832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7</a:t>
              </a:r>
            </a:p>
          </p:txBody>
        </p:sp>
        <p:sp>
          <p:nvSpPr>
            <p:cNvPr id="116" name="Rechteck 38">
              <a:extLst>
                <a:ext uri="{FF2B5EF4-FFF2-40B4-BE49-F238E27FC236}">
                  <a16:creationId xmlns:a16="http://schemas.microsoft.com/office/drawing/2014/main" id="{9B698103-FD3E-5548-9FC4-8D03A9AF4431}"/>
                </a:ext>
              </a:extLst>
            </p:cNvPr>
            <p:cNvSpPr/>
            <p:nvPr/>
          </p:nvSpPr>
          <p:spPr>
            <a:xfrm>
              <a:off x="9984000" y="2576687"/>
              <a:ext cx="216000" cy="216000"/>
            </a:xfrm>
            <a:prstGeom prst="rect">
              <a:avLst/>
            </a:prstGeom>
            <a:noFill/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r>
                <a:rPr lang="en-US" sz="1000" b="1" dirty="0">
                  <a:solidFill>
                    <a:schemeClr val="bg1">
                      <a:lumMod val="95000"/>
                    </a:schemeClr>
                  </a:solidFill>
                </a:rPr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00282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88000" y="2539166"/>
            <a:ext cx="9321516" cy="2467630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653960" y="5764098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10272000" y="2347281"/>
            <a:ext cx="432000" cy="433719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3280008" y="1413000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pPr algn="ctr"/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95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Rechteck 30">
            <a:extLst>
              <a:ext uri="{FF2B5EF4-FFF2-40B4-BE49-F238E27FC236}">
                <a16:creationId xmlns:a16="http://schemas.microsoft.com/office/drawing/2014/main" id="{861F94D5-4A60-D141-9FCD-382DAFD638CF}"/>
              </a:ext>
            </a:extLst>
          </p:cNvPr>
          <p:cNvSpPr/>
          <p:nvPr/>
        </p:nvSpPr>
        <p:spPr>
          <a:xfrm>
            <a:off x="2208000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</p:txBody>
      </p:sp>
      <p:sp>
        <p:nvSpPr>
          <p:cNvPr id="105" name="Rechteck 32">
            <a:extLst>
              <a:ext uri="{FF2B5EF4-FFF2-40B4-BE49-F238E27FC236}">
                <a16:creationId xmlns:a16="http://schemas.microsoft.com/office/drawing/2014/main" id="{6DA1CD5B-6B39-F74C-A31B-9EDD44547520}"/>
              </a:ext>
            </a:extLst>
          </p:cNvPr>
          <p:cNvSpPr/>
          <p:nvPr/>
        </p:nvSpPr>
        <p:spPr>
          <a:xfrm>
            <a:off x="3039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sp>
        <p:nvSpPr>
          <p:cNvPr id="106" name="Rechteck 33">
            <a:extLst>
              <a:ext uri="{FF2B5EF4-FFF2-40B4-BE49-F238E27FC236}">
                <a16:creationId xmlns:a16="http://schemas.microsoft.com/office/drawing/2014/main" id="{381E97E3-259E-274E-A2C6-B5742D71DE2E}"/>
              </a:ext>
            </a:extLst>
          </p:cNvPr>
          <p:cNvSpPr/>
          <p:nvPr/>
        </p:nvSpPr>
        <p:spPr>
          <a:xfrm>
            <a:off x="4191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107" name="Rechteck 34">
            <a:extLst>
              <a:ext uri="{FF2B5EF4-FFF2-40B4-BE49-F238E27FC236}">
                <a16:creationId xmlns:a16="http://schemas.microsoft.com/office/drawing/2014/main" id="{2E8D1784-996C-8A4B-80E2-458021ADA55A}"/>
              </a:ext>
            </a:extLst>
          </p:cNvPr>
          <p:cNvSpPr/>
          <p:nvPr/>
        </p:nvSpPr>
        <p:spPr>
          <a:xfrm>
            <a:off x="5343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108" name="Rechteck 35">
            <a:extLst>
              <a:ext uri="{FF2B5EF4-FFF2-40B4-BE49-F238E27FC236}">
                <a16:creationId xmlns:a16="http://schemas.microsoft.com/office/drawing/2014/main" id="{7B1F8EB6-0422-194B-A4E0-3BF2513043FF}"/>
              </a:ext>
            </a:extLst>
          </p:cNvPr>
          <p:cNvSpPr/>
          <p:nvPr/>
        </p:nvSpPr>
        <p:spPr>
          <a:xfrm>
            <a:off x="6495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109" name="Rechteck 36">
            <a:extLst>
              <a:ext uri="{FF2B5EF4-FFF2-40B4-BE49-F238E27FC236}">
                <a16:creationId xmlns:a16="http://schemas.microsoft.com/office/drawing/2014/main" id="{49B5E6E6-4AF0-DA49-B7F7-089D1844784E}"/>
              </a:ext>
            </a:extLst>
          </p:cNvPr>
          <p:cNvSpPr/>
          <p:nvPr/>
        </p:nvSpPr>
        <p:spPr>
          <a:xfrm>
            <a:off x="7647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</a:p>
        </p:txBody>
      </p:sp>
      <p:sp>
        <p:nvSpPr>
          <p:cNvPr id="110" name="Rechteck 37">
            <a:extLst>
              <a:ext uri="{FF2B5EF4-FFF2-40B4-BE49-F238E27FC236}">
                <a16:creationId xmlns:a16="http://schemas.microsoft.com/office/drawing/2014/main" id="{3C57B057-971B-1241-8A51-A3AFB332657C}"/>
              </a:ext>
            </a:extLst>
          </p:cNvPr>
          <p:cNvSpPr/>
          <p:nvPr/>
        </p:nvSpPr>
        <p:spPr>
          <a:xfrm>
            <a:off x="8799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157" name="Rechteck 38">
            <a:extLst>
              <a:ext uri="{FF2B5EF4-FFF2-40B4-BE49-F238E27FC236}">
                <a16:creationId xmlns:a16="http://schemas.microsoft.com/office/drawing/2014/main" id="{435294FB-BF62-134F-A747-0D60313835D3}"/>
              </a:ext>
            </a:extLst>
          </p:cNvPr>
          <p:cNvSpPr/>
          <p:nvPr/>
        </p:nvSpPr>
        <p:spPr>
          <a:xfrm>
            <a:off x="9951231" y="263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</a:p>
        </p:txBody>
      </p:sp>
      <p:sp>
        <p:nvSpPr>
          <p:cNvPr id="158" name="Rectangle 79">
            <a:extLst>
              <a:ext uri="{FF2B5EF4-FFF2-40B4-BE49-F238E27FC236}">
                <a16:creationId xmlns:a16="http://schemas.microsoft.com/office/drawing/2014/main" id="{1C0D5AAE-B6FE-BE44-91CC-68606458BF63}"/>
              </a:ext>
            </a:extLst>
          </p:cNvPr>
          <p:cNvSpPr/>
          <p:nvPr/>
        </p:nvSpPr>
        <p:spPr>
          <a:xfrm>
            <a:off x="1632000" y="2493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264C8"/>
                </a:solidFill>
              </a:rPr>
              <a:t>B4P</a:t>
            </a:r>
            <a:endParaRPr lang="en-US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549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Manual data integration and analysis is labor-intensive and error-prone</a:t>
            </a:r>
            <a:endParaRPr lang="de-CH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1415624" y="1202862"/>
            <a:ext cx="3852312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Start  your data analysis task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6564000" y="6165000"/>
            <a:ext cx="4284000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Work completed: late, inconsistent, error-prone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3107728" y="2008585"/>
            <a:ext cx="2520168" cy="648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 data collection, etc.  Lots of mouse </a:t>
            </a:r>
            <a:r>
              <a:rPr lang="en-US" sz="1000" dirty="0" err="1">
                <a:solidFill>
                  <a:schemeClr val="tx1"/>
                </a:solidFill>
              </a:rPr>
              <a:t>clickes</a:t>
            </a:r>
            <a:r>
              <a:rPr lang="en-US" sz="1000" dirty="0">
                <a:solidFill>
                  <a:schemeClr val="tx1"/>
                </a:solidFill>
              </a:rPr>
              <a:t> to initiate all downloads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2963728" y="2872681"/>
            <a:ext cx="2664168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 Manually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or semi-automatically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6780024" y="4672881"/>
            <a:ext cx="273570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6437564" y="1920400"/>
            <a:ext cx="3239784" cy="576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Exported Data: Cumbersome Format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e.g. poor format, cryptic terminology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6398630" y="5428965"/>
            <a:ext cx="2880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the results, incl. comments, etc. by hand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7344252" y="3765754"/>
            <a:ext cx="2807696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 Data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Excel.  Time-consuming analysis of multiple lists along the timeline. Discovered important issues too late.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1091456" y="2706498"/>
            <a:ext cx="1512000" cy="5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Characters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Lost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8328000" y="2754843"/>
            <a:ext cx="252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Data Formats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Excel cannot read it in or use it directly, data alignment needed.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1307728" y="3808801"/>
            <a:ext cx="2736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see the big picture effectively,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do various lookups by hand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467728" y="1578489"/>
            <a:ext cx="900084" cy="43009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5627896" y="2208508"/>
            <a:ext cx="809668" cy="12418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4295812" y="2656801"/>
            <a:ext cx="72000" cy="21588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cxnSpLocks/>
            <a:stCxn id="9" idx="2"/>
            <a:endCxn id="13" idx="1"/>
          </p:cNvCxnSpPr>
          <p:nvPr/>
        </p:nvCxnSpPr>
        <p:spPr>
          <a:xfrm>
            <a:off x="8057456" y="2496616"/>
            <a:ext cx="270544" cy="61822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5627896" y="3088705"/>
            <a:ext cx="2700104" cy="2613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 flipV="1">
            <a:off x="4043728" y="4089790"/>
            <a:ext cx="3300524" cy="4301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5771912" y="3304729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627896" y="3088705"/>
            <a:ext cx="144016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 flipV="1">
            <a:off x="2603456" y="2994498"/>
            <a:ext cx="360272" cy="9420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cxnSpLocks/>
            <a:stCxn id="26" idx="3"/>
            <a:endCxn id="8" idx="1"/>
          </p:cNvCxnSpPr>
          <p:nvPr/>
        </p:nvCxnSpPr>
        <p:spPr>
          <a:xfrm flipV="1">
            <a:off x="5240150" y="4924909"/>
            <a:ext cx="1539874" cy="54633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2647942" y="5219216"/>
            <a:ext cx="259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8147876" y="4413826"/>
            <a:ext cx="600224" cy="25905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2675728" y="4456801"/>
            <a:ext cx="1268318" cy="76241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115728" y="4384801"/>
            <a:ext cx="2664296" cy="54010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cxnSpLocks/>
            <a:stCxn id="26" idx="3"/>
            <a:endCxn id="10" idx="1"/>
          </p:cNvCxnSpPr>
          <p:nvPr/>
        </p:nvCxnSpPr>
        <p:spPr>
          <a:xfrm>
            <a:off x="5240150" y="5471244"/>
            <a:ext cx="1158480" cy="20974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7838630" y="5176937"/>
            <a:ext cx="309246" cy="25202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4685874" y="3959244"/>
            <a:ext cx="1584176" cy="864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too slow with Big 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loading and processing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 (3’000 … &gt; 10 M rows)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waiting ... waiting ...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4043728" y="3520753"/>
            <a:ext cx="1728184" cy="36004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cxnSpLocks/>
            <a:stCxn id="10" idx="2"/>
            <a:endCxn id="5" idx="0"/>
          </p:cNvCxnSpPr>
          <p:nvPr/>
        </p:nvCxnSpPr>
        <p:spPr>
          <a:xfrm>
            <a:off x="7838630" y="5933021"/>
            <a:ext cx="867370" cy="23197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cxnSpLocks/>
            <a:stCxn id="21" idx="3"/>
            <a:endCxn id="11" idx="0"/>
          </p:cNvCxnSpPr>
          <p:nvPr/>
        </p:nvCxnSpPr>
        <p:spPr>
          <a:xfrm>
            <a:off x="7356088" y="3520753"/>
            <a:ext cx="1392012" cy="24500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 flipH="1">
            <a:off x="2891728" y="3376801"/>
            <a:ext cx="1512096" cy="432000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A912A3FA-3005-4A24-A0F3-6BAFE3EE4B79}"/>
              </a:ext>
            </a:extLst>
          </p:cNvPr>
          <p:cNvSpPr/>
          <p:nvPr/>
        </p:nvSpPr>
        <p:spPr>
          <a:xfrm>
            <a:off x="6399413" y="2862904"/>
            <a:ext cx="1403900" cy="314034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Errors Introduced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C4A321E5-4ED0-41D1-B695-402833429CBB}"/>
              </a:ext>
            </a:extLst>
          </p:cNvPr>
          <p:cNvSpPr/>
          <p:nvPr/>
        </p:nvSpPr>
        <p:spPr>
          <a:xfrm>
            <a:off x="1000446" y="4672841"/>
            <a:ext cx="15036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Clean-Up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Unlikely to discover all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issues every time</a:t>
            </a: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1B8BBE0B-7424-4D21-83AF-914DF53758B0}"/>
              </a:ext>
            </a:extLst>
          </p:cNvPr>
          <p:cNvCxnSpPr>
            <a:cxnSpLocks/>
            <a:stCxn id="14" idx="2"/>
            <a:endCxn id="102" idx="0"/>
          </p:cNvCxnSpPr>
          <p:nvPr/>
        </p:nvCxnSpPr>
        <p:spPr>
          <a:xfrm flipH="1">
            <a:off x="1752246" y="4456801"/>
            <a:ext cx="923482" cy="21604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E423CD8-8A2D-4195-9F8C-0866190BFC4B}"/>
              </a:ext>
            </a:extLst>
          </p:cNvPr>
          <p:cNvCxnSpPr>
            <a:cxnSpLocks/>
            <a:stCxn id="26" idx="1"/>
            <a:endCxn id="102" idx="2"/>
          </p:cNvCxnSpPr>
          <p:nvPr/>
        </p:nvCxnSpPr>
        <p:spPr>
          <a:xfrm flipH="1" flipV="1">
            <a:off x="1752246" y="5176897"/>
            <a:ext cx="895696" cy="29434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441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480000" y="1269000"/>
            <a:ext cx="2160000" cy="1224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480000" y="2781000"/>
            <a:ext cx="2160000" cy="1656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480000" y="4725000"/>
            <a:ext cx="2160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2784000" y="5877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Expensive, external vendor dependency, no long-term sustainability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2784000" y="4149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Unreadable, unchangeable, opaque code cannot be created nor adapted by business users.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2784000" y="2205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Complex, opaque, un-auditable, poorly performing code if tasks are not very small and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2784000" y="1269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coding becomes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drops significantly when working with large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2784000" y="2781000"/>
            <a:ext cx="8928000" cy="12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</a:t>
            </a:r>
            <a:r>
              <a:rPr lang="en-US" sz="1400" dirty="0" err="1">
                <a:solidFill>
                  <a:schemeClr val="tx1"/>
                </a:solidFill>
              </a:rPr>
              <a:t>sklls</a:t>
            </a:r>
            <a:r>
              <a:rPr lang="en-US" sz="1400" dirty="0">
                <a:solidFill>
                  <a:schemeClr val="tx1"/>
                </a:solidFill>
              </a:rPr>
              <a:t>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2784000" y="4797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will depend on them as they expected, and keep convincing your boss to have these expenses approved.</a:t>
            </a: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Conventional methods of analytics automation are complex and unsustainable</a:t>
            </a:r>
            <a:endParaRPr lang="de-CH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078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hteck: abgerundete Ecken 14">
            <a:extLst>
              <a:ext uri="{FF2B5EF4-FFF2-40B4-BE49-F238E27FC236}">
                <a16:creationId xmlns:a16="http://schemas.microsoft.com/office/drawing/2014/main" id="{34DFA380-89E3-5E4B-88CA-296E5E2B95F4}"/>
              </a:ext>
            </a:extLst>
          </p:cNvPr>
          <p:cNvSpPr/>
          <p:nvPr/>
        </p:nvSpPr>
        <p:spPr>
          <a:xfrm>
            <a:off x="1416000" y="2586492"/>
            <a:ext cx="9576000" cy="2426507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3006276" y="1413000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pPr algn="ctr"/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0" name="Pfeil: nach rechts 95">
            <a:extLst>
              <a:ext uri="{FF2B5EF4-FFF2-40B4-BE49-F238E27FC236}">
                <a16:creationId xmlns:a16="http://schemas.microsoft.com/office/drawing/2014/main" id="{D14FB9C0-DA75-0B49-8BBF-0DD4FA010EDB}"/>
              </a:ext>
            </a:extLst>
          </p:cNvPr>
          <p:cNvSpPr/>
          <p:nvPr/>
        </p:nvSpPr>
        <p:spPr>
          <a:xfrm rot="5400000">
            <a:off x="5712795" y="2078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Rectangle 79">
            <a:extLst>
              <a:ext uri="{FF2B5EF4-FFF2-40B4-BE49-F238E27FC236}">
                <a16:creationId xmlns:a16="http://schemas.microsoft.com/office/drawing/2014/main" id="{EE959F03-8282-D94F-B482-D68727801A53}"/>
              </a:ext>
            </a:extLst>
          </p:cNvPr>
          <p:cNvSpPr/>
          <p:nvPr/>
        </p:nvSpPr>
        <p:spPr>
          <a:xfrm>
            <a:off x="6432291" y="5730099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2" name="Rechteck 48">
            <a:extLst>
              <a:ext uri="{FF2B5EF4-FFF2-40B4-BE49-F238E27FC236}">
                <a16:creationId xmlns:a16="http://schemas.microsoft.com/office/drawing/2014/main" id="{C02B1646-4056-5849-95A3-94652D6F000C}"/>
              </a:ext>
            </a:extLst>
          </p:cNvPr>
          <p:cNvSpPr/>
          <p:nvPr/>
        </p:nvSpPr>
        <p:spPr>
          <a:xfrm>
            <a:off x="1612462" y="3125518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63" name="Rechteck 49">
            <a:extLst>
              <a:ext uri="{FF2B5EF4-FFF2-40B4-BE49-F238E27FC236}">
                <a16:creationId xmlns:a16="http://schemas.microsoft.com/office/drawing/2014/main" id="{AF821C35-7DC3-A746-9765-044F67DE5DBD}"/>
              </a:ext>
            </a:extLst>
          </p:cNvPr>
          <p:cNvSpPr/>
          <p:nvPr/>
        </p:nvSpPr>
        <p:spPr>
          <a:xfrm>
            <a:off x="3916462" y="3117899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64" name="Rechteck 50">
            <a:extLst>
              <a:ext uri="{FF2B5EF4-FFF2-40B4-BE49-F238E27FC236}">
                <a16:creationId xmlns:a16="http://schemas.microsoft.com/office/drawing/2014/main" id="{9946B06B-FFC7-0045-93CD-B5FE80873715}"/>
              </a:ext>
            </a:extLst>
          </p:cNvPr>
          <p:cNvSpPr/>
          <p:nvPr/>
        </p:nvSpPr>
        <p:spPr>
          <a:xfrm>
            <a:off x="7372462" y="3107214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165" name="Rechteck 51">
            <a:extLst>
              <a:ext uri="{FF2B5EF4-FFF2-40B4-BE49-F238E27FC236}">
                <a16:creationId xmlns:a16="http://schemas.microsoft.com/office/drawing/2014/main" id="{BF575B05-F4BB-914B-8CD9-10417216B9FD}"/>
              </a:ext>
            </a:extLst>
          </p:cNvPr>
          <p:cNvSpPr/>
          <p:nvPr/>
        </p:nvSpPr>
        <p:spPr>
          <a:xfrm>
            <a:off x="9676462" y="31179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66" name="Gleichschenkliges Dreieck 52">
            <a:extLst>
              <a:ext uri="{FF2B5EF4-FFF2-40B4-BE49-F238E27FC236}">
                <a16:creationId xmlns:a16="http://schemas.microsoft.com/office/drawing/2014/main" id="{F2106078-7B0D-9841-90F1-AD2F8C5581D0}"/>
              </a:ext>
            </a:extLst>
          </p:cNvPr>
          <p:cNvSpPr/>
          <p:nvPr/>
        </p:nvSpPr>
        <p:spPr>
          <a:xfrm rot="5400000">
            <a:off x="2548462" y="32512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67" name="Gleichschenkliges Dreieck 53">
            <a:extLst>
              <a:ext uri="{FF2B5EF4-FFF2-40B4-BE49-F238E27FC236}">
                <a16:creationId xmlns:a16="http://schemas.microsoft.com/office/drawing/2014/main" id="{3944E1B2-5F66-044F-A9D9-682A17697FD4}"/>
              </a:ext>
            </a:extLst>
          </p:cNvPr>
          <p:cNvSpPr/>
          <p:nvPr/>
        </p:nvSpPr>
        <p:spPr>
          <a:xfrm rot="5400000">
            <a:off x="7131279" y="3251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68" name="Gleichschenkliges Dreieck 54">
            <a:extLst>
              <a:ext uri="{FF2B5EF4-FFF2-40B4-BE49-F238E27FC236}">
                <a16:creationId xmlns:a16="http://schemas.microsoft.com/office/drawing/2014/main" id="{32154DF8-11D2-C14B-8B5E-B113DFA8CBDD}"/>
              </a:ext>
            </a:extLst>
          </p:cNvPr>
          <p:cNvSpPr/>
          <p:nvPr/>
        </p:nvSpPr>
        <p:spPr>
          <a:xfrm rot="5400000">
            <a:off x="9460462" y="3251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169" name="Gerade Verbindung mit Pfeil 55">
            <a:extLst>
              <a:ext uri="{FF2B5EF4-FFF2-40B4-BE49-F238E27FC236}">
                <a16:creationId xmlns:a16="http://schemas.microsoft.com/office/drawing/2014/main" id="{004DD720-6051-7242-A928-1004A256AB49}"/>
              </a:ext>
            </a:extLst>
          </p:cNvPr>
          <p:cNvCxnSpPr>
            <a:cxnSpLocks/>
          </p:cNvCxnSpPr>
          <p:nvPr/>
        </p:nvCxnSpPr>
        <p:spPr>
          <a:xfrm>
            <a:off x="1612462" y="3035213"/>
            <a:ext cx="8928000" cy="0"/>
          </a:xfrm>
          <a:prstGeom prst="straightConnector1">
            <a:avLst/>
          </a:prstGeom>
          <a:ln w="22225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Rechteck 58">
            <a:extLst>
              <a:ext uri="{FF2B5EF4-FFF2-40B4-BE49-F238E27FC236}">
                <a16:creationId xmlns:a16="http://schemas.microsoft.com/office/drawing/2014/main" id="{05354DCC-6A13-9348-9B5A-D90DE0EB1DBA}"/>
              </a:ext>
            </a:extLst>
          </p:cNvPr>
          <p:cNvSpPr/>
          <p:nvPr/>
        </p:nvSpPr>
        <p:spPr>
          <a:xfrm>
            <a:off x="2764462" y="3117899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188" name="Gleichschenkliges Dreieck 59">
            <a:extLst>
              <a:ext uri="{FF2B5EF4-FFF2-40B4-BE49-F238E27FC236}">
                <a16:creationId xmlns:a16="http://schemas.microsoft.com/office/drawing/2014/main" id="{979FD7E3-86DE-D74A-9ED0-576E99D702B9}"/>
              </a:ext>
            </a:extLst>
          </p:cNvPr>
          <p:cNvSpPr/>
          <p:nvPr/>
        </p:nvSpPr>
        <p:spPr>
          <a:xfrm rot="5400000">
            <a:off x="3700462" y="3251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89" name="Rechteck 65">
            <a:extLst>
              <a:ext uri="{FF2B5EF4-FFF2-40B4-BE49-F238E27FC236}">
                <a16:creationId xmlns:a16="http://schemas.microsoft.com/office/drawing/2014/main" id="{2049C425-3E06-D24B-8F6E-039587387B01}"/>
              </a:ext>
            </a:extLst>
          </p:cNvPr>
          <p:cNvSpPr/>
          <p:nvPr/>
        </p:nvSpPr>
        <p:spPr>
          <a:xfrm>
            <a:off x="6220462" y="3107213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190" name="Gleichschenkliges Dreieck 66">
            <a:extLst>
              <a:ext uri="{FF2B5EF4-FFF2-40B4-BE49-F238E27FC236}">
                <a16:creationId xmlns:a16="http://schemas.microsoft.com/office/drawing/2014/main" id="{374D8FF6-9ED7-9E48-8BC0-37A7FBB4CA64}"/>
              </a:ext>
            </a:extLst>
          </p:cNvPr>
          <p:cNvSpPr/>
          <p:nvPr/>
        </p:nvSpPr>
        <p:spPr>
          <a:xfrm rot="5400000">
            <a:off x="4852462" y="3251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1" name="Gleichschenkliges Dreieck 72">
            <a:extLst>
              <a:ext uri="{FF2B5EF4-FFF2-40B4-BE49-F238E27FC236}">
                <a16:creationId xmlns:a16="http://schemas.microsoft.com/office/drawing/2014/main" id="{0E4BC1DA-2E2B-DF43-BA52-C93E0CAD5EB5}"/>
              </a:ext>
            </a:extLst>
          </p:cNvPr>
          <p:cNvSpPr/>
          <p:nvPr/>
        </p:nvSpPr>
        <p:spPr>
          <a:xfrm rot="5400000">
            <a:off x="6004462" y="3251213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2" name="Rechteck 73">
            <a:extLst>
              <a:ext uri="{FF2B5EF4-FFF2-40B4-BE49-F238E27FC236}">
                <a16:creationId xmlns:a16="http://schemas.microsoft.com/office/drawing/2014/main" id="{7945B50E-E5AA-A043-9583-816D30DF386F}"/>
              </a:ext>
            </a:extLst>
          </p:cNvPr>
          <p:cNvSpPr/>
          <p:nvPr/>
        </p:nvSpPr>
        <p:spPr>
          <a:xfrm>
            <a:off x="5068462" y="3114439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193" name="Rechteck 74">
            <a:extLst>
              <a:ext uri="{FF2B5EF4-FFF2-40B4-BE49-F238E27FC236}">
                <a16:creationId xmlns:a16="http://schemas.microsoft.com/office/drawing/2014/main" id="{3E5DAD90-D58B-674A-817E-D3DFC2935336}"/>
              </a:ext>
            </a:extLst>
          </p:cNvPr>
          <p:cNvSpPr/>
          <p:nvPr/>
        </p:nvSpPr>
        <p:spPr>
          <a:xfrm>
            <a:off x="8524462" y="3107214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194" name="Gleichschenkliges Dreieck 75">
            <a:extLst>
              <a:ext uri="{FF2B5EF4-FFF2-40B4-BE49-F238E27FC236}">
                <a16:creationId xmlns:a16="http://schemas.microsoft.com/office/drawing/2014/main" id="{5E2C4D80-B976-AD45-B22B-F3DB8180175D}"/>
              </a:ext>
            </a:extLst>
          </p:cNvPr>
          <p:cNvSpPr/>
          <p:nvPr/>
        </p:nvSpPr>
        <p:spPr>
          <a:xfrm rot="5400000">
            <a:off x="8343112" y="3251229"/>
            <a:ext cx="144016" cy="144016"/>
          </a:xfrm>
          <a:prstGeom prst="triangle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95" name="Rechteck 4">
            <a:extLst>
              <a:ext uri="{FF2B5EF4-FFF2-40B4-BE49-F238E27FC236}">
                <a16:creationId xmlns:a16="http://schemas.microsoft.com/office/drawing/2014/main" id="{5F802801-8D2A-4D4B-8BC6-C690F6E87F13}"/>
              </a:ext>
            </a:extLst>
          </p:cNvPr>
          <p:cNvSpPr/>
          <p:nvPr/>
        </p:nvSpPr>
        <p:spPr>
          <a:xfrm>
            <a:off x="1612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exports</a:t>
            </a:r>
          </a:p>
        </p:txBody>
      </p:sp>
      <p:sp>
        <p:nvSpPr>
          <p:cNvPr id="196" name="Rechteck 77">
            <a:extLst>
              <a:ext uri="{FF2B5EF4-FFF2-40B4-BE49-F238E27FC236}">
                <a16:creationId xmlns:a16="http://schemas.microsoft.com/office/drawing/2014/main" id="{653B4D16-E3E8-7040-AF33-4CB391482399}"/>
              </a:ext>
            </a:extLst>
          </p:cNvPr>
          <p:cNvSpPr/>
          <p:nvPr/>
        </p:nvSpPr>
        <p:spPr>
          <a:xfrm>
            <a:off x="3916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duplications</a:t>
            </a:r>
          </a:p>
        </p:txBody>
      </p:sp>
      <p:sp>
        <p:nvSpPr>
          <p:cNvPr id="198" name="Rechteck 78">
            <a:extLst>
              <a:ext uri="{FF2B5EF4-FFF2-40B4-BE49-F238E27FC236}">
                <a16:creationId xmlns:a16="http://schemas.microsoft.com/office/drawing/2014/main" id="{F9E0246B-D35A-1B4D-98C6-9FCCCB60D935}"/>
              </a:ext>
            </a:extLst>
          </p:cNvPr>
          <p:cNvSpPr/>
          <p:nvPr/>
        </p:nvSpPr>
        <p:spPr>
          <a:xfrm>
            <a:off x="2764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</a:t>
            </a:r>
          </a:p>
        </p:txBody>
      </p:sp>
      <p:sp>
        <p:nvSpPr>
          <p:cNvPr id="199" name="Rechteck 79">
            <a:extLst>
              <a:ext uri="{FF2B5EF4-FFF2-40B4-BE49-F238E27FC236}">
                <a16:creationId xmlns:a16="http://schemas.microsoft.com/office/drawing/2014/main" id="{DFA26736-B3AB-B649-A23F-954F2549641F}"/>
              </a:ext>
            </a:extLst>
          </p:cNvPr>
          <p:cNvSpPr/>
          <p:nvPr/>
        </p:nvSpPr>
        <p:spPr>
          <a:xfrm>
            <a:off x="5068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 redundancies</a:t>
            </a:r>
          </a:p>
        </p:txBody>
      </p:sp>
      <p:sp>
        <p:nvSpPr>
          <p:cNvPr id="200" name="Rechteck 80">
            <a:extLst>
              <a:ext uri="{FF2B5EF4-FFF2-40B4-BE49-F238E27FC236}">
                <a16:creationId xmlns:a16="http://schemas.microsoft.com/office/drawing/2014/main" id="{EF53819C-7947-8E49-A862-C1E2988A2021}"/>
              </a:ext>
            </a:extLst>
          </p:cNvPr>
          <p:cNvSpPr/>
          <p:nvPr/>
        </p:nvSpPr>
        <p:spPr>
          <a:xfrm>
            <a:off x="6242096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86">
            <a:extLst>
              <a:ext uri="{FF2B5EF4-FFF2-40B4-BE49-F238E27FC236}">
                <a16:creationId xmlns:a16="http://schemas.microsoft.com/office/drawing/2014/main" id="{56139EF0-2967-B143-95F4-C5D94CEDB19E}"/>
              </a:ext>
            </a:extLst>
          </p:cNvPr>
          <p:cNvSpPr/>
          <p:nvPr/>
        </p:nvSpPr>
        <p:spPr>
          <a:xfrm>
            <a:off x="7372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results</a:t>
            </a:r>
          </a:p>
        </p:txBody>
      </p:sp>
      <p:sp>
        <p:nvSpPr>
          <p:cNvPr id="202" name="Rechteck 88">
            <a:extLst>
              <a:ext uri="{FF2B5EF4-FFF2-40B4-BE49-F238E27FC236}">
                <a16:creationId xmlns:a16="http://schemas.microsoft.com/office/drawing/2014/main" id="{B865143E-407B-A445-9C58-043FEF256A21}"/>
              </a:ext>
            </a:extLst>
          </p:cNvPr>
          <p:cNvSpPr/>
          <p:nvPr/>
        </p:nvSpPr>
        <p:spPr>
          <a:xfrm>
            <a:off x="8524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colors</a:t>
            </a:r>
          </a:p>
        </p:txBody>
      </p:sp>
      <p:sp>
        <p:nvSpPr>
          <p:cNvPr id="203" name="Rechteck 89">
            <a:extLst>
              <a:ext uri="{FF2B5EF4-FFF2-40B4-BE49-F238E27FC236}">
                <a16:creationId xmlns:a16="http://schemas.microsoft.com/office/drawing/2014/main" id="{3D5820B3-579A-E546-A411-6EBCBF1DD71A}"/>
              </a:ext>
            </a:extLst>
          </p:cNvPr>
          <p:cNvSpPr/>
          <p:nvPr/>
        </p:nvSpPr>
        <p:spPr>
          <a:xfrm>
            <a:off x="9676462" y="3683213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available</a:t>
            </a:r>
          </a:p>
        </p:txBody>
      </p:sp>
      <p:grpSp>
        <p:nvGrpSpPr>
          <p:cNvPr id="204" name="Group">
            <a:extLst>
              <a:ext uri="{FF2B5EF4-FFF2-40B4-BE49-F238E27FC236}">
                <a16:creationId xmlns:a16="http://schemas.microsoft.com/office/drawing/2014/main" id="{50FD9F08-11E1-944F-9267-A79E9C11C250}"/>
              </a:ext>
            </a:extLst>
          </p:cNvPr>
          <p:cNvGrpSpPr/>
          <p:nvPr/>
        </p:nvGrpSpPr>
        <p:grpSpPr>
          <a:xfrm>
            <a:off x="5606491" y="5592301"/>
            <a:ext cx="667889" cy="788699"/>
            <a:chOff x="0" y="0"/>
            <a:chExt cx="667887" cy="788698"/>
          </a:xfrm>
        </p:grpSpPr>
        <p:sp>
          <p:nvSpPr>
            <p:cNvPr id="205" name="Rectangle">
              <a:extLst>
                <a:ext uri="{FF2B5EF4-FFF2-40B4-BE49-F238E27FC236}">
                  <a16:creationId xmlns:a16="http://schemas.microsoft.com/office/drawing/2014/main" id="{29CBE8A2-AAEA-1541-9942-4ADE96A90D0D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06" name="Bar Chart">
              <a:extLst>
                <a:ext uri="{FF2B5EF4-FFF2-40B4-BE49-F238E27FC236}">
                  <a16:creationId xmlns:a16="http://schemas.microsoft.com/office/drawing/2014/main" id="{CDF758D0-DC45-2742-A02C-2F5E8EFBE0D8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07" name="Line Graph">
              <a:extLst>
                <a:ext uri="{FF2B5EF4-FFF2-40B4-BE49-F238E27FC236}">
                  <a16:creationId xmlns:a16="http://schemas.microsoft.com/office/drawing/2014/main" id="{FFFAC04D-3ADF-CF4D-8BCD-7ADC7A08023A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08" name="Group">
              <a:extLst>
                <a:ext uri="{FF2B5EF4-FFF2-40B4-BE49-F238E27FC236}">
                  <a16:creationId xmlns:a16="http://schemas.microsoft.com/office/drawing/2014/main" id="{C03F4198-818C-A742-BB30-7464435E2AB9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23" name="Line">
                <a:extLst>
                  <a:ext uri="{FF2B5EF4-FFF2-40B4-BE49-F238E27FC236}">
                    <a16:creationId xmlns:a16="http://schemas.microsoft.com/office/drawing/2014/main" id="{D8125244-AC63-8F4E-9ABC-093DF1ACCF87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4" name="Line">
                <a:extLst>
                  <a:ext uri="{FF2B5EF4-FFF2-40B4-BE49-F238E27FC236}">
                    <a16:creationId xmlns:a16="http://schemas.microsoft.com/office/drawing/2014/main" id="{8CD8B035-8498-E148-8779-72EBE1A2BB43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5" name="Line">
                <a:extLst>
                  <a:ext uri="{FF2B5EF4-FFF2-40B4-BE49-F238E27FC236}">
                    <a16:creationId xmlns:a16="http://schemas.microsoft.com/office/drawing/2014/main" id="{735D0599-C083-464A-B3E7-8CB0E7CE1901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6" name="Line">
                <a:extLst>
                  <a:ext uri="{FF2B5EF4-FFF2-40B4-BE49-F238E27FC236}">
                    <a16:creationId xmlns:a16="http://schemas.microsoft.com/office/drawing/2014/main" id="{972D9BDE-8440-3545-9CB1-785C43F29226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7" name="Line">
                <a:extLst>
                  <a:ext uri="{FF2B5EF4-FFF2-40B4-BE49-F238E27FC236}">
                    <a16:creationId xmlns:a16="http://schemas.microsoft.com/office/drawing/2014/main" id="{F18A58F7-8794-2B43-9192-32C13C32F382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8" name="Line">
                <a:extLst>
                  <a:ext uri="{FF2B5EF4-FFF2-40B4-BE49-F238E27FC236}">
                    <a16:creationId xmlns:a16="http://schemas.microsoft.com/office/drawing/2014/main" id="{7EF6E1F1-DE0A-B541-B4EF-BBFFD80FCF46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9" name="Line">
                <a:extLst>
                  <a:ext uri="{FF2B5EF4-FFF2-40B4-BE49-F238E27FC236}">
                    <a16:creationId xmlns:a16="http://schemas.microsoft.com/office/drawing/2014/main" id="{95710A3F-228B-4F4B-B951-58F2F53D6D36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9" name="Group">
              <a:extLst>
                <a:ext uri="{FF2B5EF4-FFF2-40B4-BE49-F238E27FC236}">
                  <a16:creationId xmlns:a16="http://schemas.microsoft.com/office/drawing/2014/main" id="{E0B3F97B-6278-0F40-8B69-B05E9AF59A65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10" name="Line">
                <a:extLst>
                  <a:ext uri="{FF2B5EF4-FFF2-40B4-BE49-F238E27FC236}">
                    <a16:creationId xmlns:a16="http://schemas.microsoft.com/office/drawing/2014/main" id="{54EA8214-F2A5-634E-8F92-76326E68006E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1" name="Line">
                <a:extLst>
                  <a:ext uri="{FF2B5EF4-FFF2-40B4-BE49-F238E27FC236}">
                    <a16:creationId xmlns:a16="http://schemas.microsoft.com/office/drawing/2014/main" id="{A8932569-B58B-8C43-B781-260B397F6612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2" name="Line">
                <a:extLst>
                  <a:ext uri="{FF2B5EF4-FFF2-40B4-BE49-F238E27FC236}">
                    <a16:creationId xmlns:a16="http://schemas.microsoft.com/office/drawing/2014/main" id="{5C375767-564C-9A46-8C3A-4A0C39375DBB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3" name="Line">
                <a:extLst>
                  <a:ext uri="{FF2B5EF4-FFF2-40B4-BE49-F238E27FC236}">
                    <a16:creationId xmlns:a16="http://schemas.microsoft.com/office/drawing/2014/main" id="{029CACE0-2DCC-754D-AB45-3053B16B6981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4" name="Line">
                <a:extLst>
                  <a:ext uri="{FF2B5EF4-FFF2-40B4-BE49-F238E27FC236}">
                    <a16:creationId xmlns:a16="http://schemas.microsoft.com/office/drawing/2014/main" id="{EC5E2A52-81DE-E04C-838B-C33AB3538EB7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5" name="Line">
                <a:extLst>
                  <a:ext uri="{FF2B5EF4-FFF2-40B4-BE49-F238E27FC236}">
                    <a16:creationId xmlns:a16="http://schemas.microsoft.com/office/drawing/2014/main" id="{010A6E17-457F-1B42-A4D7-5224267AA553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6" name="Line">
                <a:extLst>
                  <a:ext uri="{FF2B5EF4-FFF2-40B4-BE49-F238E27FC236}">
                    <a16:creationId xmlns:a16="http://schemas.microsoft.com/office/drawing/2014/main" id="{FB49BA75-17CD-2642-B5CE-70E3BF3CC372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7" name="Line">
                <a:extLst>
                  <a:ext uri="{FF2B5EF4-FFF2-40B4-BE49-F238E27FC236}">
                    <a16:creationId xmlns:a16="http://schemas.microsoft.com/office/drawing/2014/main" id="{3F513AE9-C16B-F34C-B188-A0085A112C3C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8" name="Line">
                <a:extLst>
                  <a:ext uri="{FF2B5EF4-FFF2-40B4-BE49-F238E27FC236}">
                    <a16:creationId xmlns:a16="http://schemas.microsoft.com/office/drawing/2014/main" id="{DBFE2284-B688-EC4B-9F82-E82B482F8D24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9" name="Line">
                <a:extLst>
                  <a:ext uri="{FF2B5EF4-FFF2-40B4-BE49-F238E27FC236}">
                    <a16:creationId xmlns:a16="http://schemas.microsoft.com/office/drawing/2014/main" id="{02165BE8-7F74-ED4A-884E-2ED8A2618C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0" name="Line">
                <a:extLst>
                  <a:ext uri="{FF2B5EF4-FFF2-40B4-BE49-F238E27FC236}">
                    <a16:creationId xmlns:a16="http://schemas.microsoft.com/office/drawing/2014/main" id="{30B7D4D7-B27F-5340-8D73-3C368DABA888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1" name="Line">
                <a:extLst>
                  <a:ext uri="{FF2B5EF4-FFF2-40B4-BE49-F238E27FC236}">
                    <a16:creationId xmlns:a16="http://schemas.microsoft.com/office/drawing/2014/main" id="{D9D743C3-7F72-9247-877D-F6DBC13AB8D8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2" name="Line">
                <a:extLst>
                  <a:ext uri="{FF2B5EF4-FFF2-40B4-BE49-F238E27FC236}">
                    <a16:creationId xmlns:a16="http://schemas.microsoft.com/office/drawing/2014/main" id="{8DFF8921-3B81-6441-9690-6F2900CCC25C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1869FAE5-5CF2-0D4C-8F6D-82DECBFE6C52}"/>
              </a:ext>
            </a:extLst>
          </p:cNvPr>
          <p:cNvGrpSpPr/>
          <p:nvPr/>
        </p:nvGrpSpPr>
        <p:grpSpPr>
          <a:xfrm>
            <a:off x="5005263" y="1503154"/>
            <a:ext cx="1817570" cy="381780"/>
            <a:chOff x="1224722" y="4834720"/>
            <a:chExt cx="1817570" cy="381780"/>
          </a:xfrm>
        </p:grpSpPr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BFE87EFA-E243-2149-9953-2EFF17F1BF6A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65" name="Rectangle">
                <a:extLst>
                  <a:ext uri="{FF2B5EF4-FFF2-40B4-BE49-F238E27FC236}">
                    <a16:creationId xmlns:a16="http://schemas.microsoft.com/office/drawing/2014/main" id="{C9FFB6DD-C507-254E-BAC1-FBE23F34EF2B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6" name="Rectangle">
                <a:extLst>
                  <a:ext uri="{FF2B5EF4-FFF2-40B4-BE49-F238E27FC236}">
                    <a16:creationId xmlns:a16="http://schemas.microsoft.com/office/drawing/2014/main" id="{E4246D9C-34E8-3548-B418-8F7BB0C2840D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7" name="Rectangle">
                <a:extLst>
                  <a:ext uri="{FF2B5EF4-FFF2-40B4-BE49-F238E27FC236}">
                    <a16:creationId xmlns:a16="http://schemas.microsoft.com/office/drawing/2014/main" id="{D18F0A8D-EC57-ED43-82A7-514B2CE8312B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0B1AD322-38D3-B24D-993B-A605C3949B9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63" name="Cylinder">
                <a:extLst>
                  <a:ext uri="{FF2B5EF4-FFF2-40B4-BE49-F238E27FC236}">
                    <a16:creationId xmlns:a16="http://schemas.microsoft.com/office/drawing/2014/main" id="{38B3D389-A5A5-064F-90ED-D3A3EC2379A7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4" name="Cylinder">
                <a:extLst>
                  <a:ext uri="{FF2B5EF4-FFF2-40B4-BE49-F238E27FC236}">
                    <a16:creationId xmlns:a16="http://schemas.microsoft.com/office/drawing/2014/main" id="{70327F22-1728-DD4B-85EA-842C31B53409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3" name="Gruppieren 12">
              <a:extLst>
                <a:ext uri="{FF2B5EF4-FFF2-40B4-BE49-F238E27FC236}">
                  <a16:creationId xmlns:a16="http://schemas.microsoft.com/office/drawing/2014/main" id="{9AEB9E2C-69D5-6747-9095-CCB12D80E8E6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61" name="World">
                <a:extLst>
                  <a:ext uri="{FF2B5EF4-FFF2-40B4-BE49-F238E27FC236}">
                    <a16:creationId xmlns:a16="http://schemas.microsoft.com/office/drawing/2014/main" id="{D0D888E7-F5E2-D94F-8FDD-1FD2FF346916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62" name="World">
                <a:extLst>
                  <a:ext uri="{FF2B5EF4-FFF2-40B4-BE49-F238E27FC236}">
                    <a16:creationId xmlns:a16="http://schemas.microsoft.com/office/drawing/2014/main" id="{F5CACA9E-0DB2-6E44-8C78-9A040F7E3D10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3714700D-A64E-844F-A165-CEB2293A5C97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35" name="Gruppieren 98">
                <a:extLst>
                  <a:ext uri="{FF2B5EF4-FFF2-40B4-BE49-F238E27FC236}">
                    <a16:creationId xmlns:a16="http://schemas.microsoft.com/office/drawing/2014/main" id="{1E1D105E-575D-C643-BF16-73D2EFE108EE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49" name="Rechteck: abgerundete Ecken 99">
                  <a:extLst>
                    <a:ext uri="{FF2B5EF4-FFF2-40B4-BE49-F238E27FC236}">
                      <a16:creationId xmlns:a16="http://schemas.microsoft.com/office/drawing/2014/main" id="{B1A857B7-D4AC-6F48-AD1B-C7A329745910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50" name="Gerader Verbinder 100">
                  <a:extLst>
                    <a:ext uri="{FF2B5EF4-FFF2-40B4-BE49-F238E27FC236}">
                      <a16:creationId xmlns:a16="http://schemas.microsoft.com/office/drawing/2014/main" id="{0C18A91A-7D3C-FC4F-A571-D23DEEC39477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1" name="Gerader Verbinder 101">
                  <a:extLst>
                    <a:ext uri="{FF2B5EF4-FFF2-40B4-BE49-F238E27FC236}">
                      <a16:creationId xmlns:a16="http://schemas.microsoft.com/office/drawing/2014/main" id="{0CBE9231-6D50-CF43-BD9E-1F79F901373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2" name="Gerader Verbinder 102">
                  <a:extLst>
                    <a:ext uri="{FF2B5EF4-FFF2-40B4-BE49-F238E27FC236}">
                      <a16:creationId xmlns:a16="http://schemas.microsoft.com/office/drawing/2014/main" id="{7D3D1D32-4341-C540-A70A-A9D197ADBCC0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" name="Gerader Verbinder 103">
                  <a:extLst>
                    <a:ext uri="{FF2B5EF4-FFF2-40B4-BE49-F238E27FC236}">
                      <a16:creationId xmlns:a16="http://schemas.microsoft.com/office/drawing/2014/main" id="{AF25A441-F028-2A45-88DA-A27C9E92D647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Gerader Verbinder 104">
                  <a:extLst>
                    <a:ext uri="{FF2B5EF4-FFF2-40B4-BE49-F238E27FC236}">
                      <a16:creationId xmlns:a16="http://schemas.microsoft.com/office/drawing/2014/main" id="{911A2ED5-8826-5F4B-958B-CA6B66713FC4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5" name="Gerader Verbinder 105">
                  <a:extLst>
                    <a:ext uri="{FF2B5EF4-FFF2-40B4-BE49-F238E27FC236}">
                      <a16:creationId xmlns:a16="http://schemas.microsoft.com/office/drawing/2014/main" id="{F2DB0CD2-3C03-BC4B-9FC6-C8A85DAE76C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Gerader Verbinder 106">
                  <a:extLst>
                    <a:ext uri="{FF2B5EF4-FFF2-40B4-BE49-F238E27FC236}">
                      <a16:creationId xmlns:a16="http://schemas.microsoft.com/office/drawing/2014/main" id="{3FBC2F87-B7C7-5E44-8C00-9691FE4900D7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7" name="Gerader Verbinder 107">
                  <a:extLst>
                    <a:ext uri="{FF2B5EF4-FFF2-40B4-BE49-F238E27FC236}">
                      <a16:creationId xmlns:a16="http://schemas.microsoft.com/office/drawing/2014/main" id="{D1FB6AA3-1D60-5C4C-BADD-491A4A615F8E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Gerader Verbinder 108">
                  <a:extLst>
                    <a:ext uri="{FF2B5EF4-FFF2-40B4-BE49-F238E27FC236}">
                      <a16:creationId xmlns:a16="http://schemas.microsoft.com/office/drawing/2014/main" id="{6A79BD25-E8CA-A947-B810-59C45977A54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" name="Gerader Verbinder 109">
                  <a:extLst>
                    <a:ext uri="{FF2B5EF4-FFF2-40B4-BE49-F238E27FC236}">
                      <a16:creationId xmlns:a16="http://schemas.microsoft.com/office/drawing/2014/main" id="{474730AA-2472-7949-8C0E-8EA0284505D5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0" name="Trapezoid 259">
                  <a:extLst>
                    <a:ext uri="{FF2B5EF4-FFF2-40B4-BE49-F238E27FC236}">
                      <a16:creationId xmlns:a16="http://schemas.microsoft.com/office/drawing/2014/main" id="{FF584762-5BE5-9B40-870D-467DA4C69E50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36" name="Gruppieren 98">
                <a:extLst>
                  <a:ext uri="{FF2B5EF4-FFF2-40B4-BE49-F238E27FC236}">
                    <a16:creationId xmlns:a16="http://schemas.microsoft.com/office/drawing/2014/main" id="{2B4D4E22-4694-0E41-B1F2-A91364C958EB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37" name="Rechteck: abgerundete Ecken 99">
                  <a:extLst>
                    <a:ext uri="{FF2B5EF4-FFF2-40B4-BE49-F238E27FC236}">
                      <a16:creationId xmlns:a16="http://schemas.microsoft.com/office/drawing/2014/main" id="{FF8C4172-AC2A-D842-83B8-044D16E0182A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38" name="Gerader Verbinder 100">
                  <a:extLst>
                    <a:ext uri="{FF2B5EF4-FFF2-40B4-BE49-F238E27FC236}">
                      <a16:creationId xmlns:a16="http://schemas.microsoft.com/office/drawing/2014/main" id="{4CA1FA49-04D9-FE4F-81FA-C760A67198CD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Gerader Verbinder 101">
                  <a:extLst>
                    <a:ext uri="{FF2B5EF4-FFF2-40B4-BE49-F238E27FC236}">
                      <a16:creationId xmlns:a16="http://schemas.microsoft.com/office/drawing/2014/main" id="{AE72F569-6ADE-144E-B24F-26E73A3E634B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Gerader Verbinder 102">
                  <a:extLst>
                    <a:ext uri="{FF2B5EF4-FFF2-40B4-BE49-F238E27FC236}">
                      <a16:creationId xmlns:a16="http://schemas.microsoft.com/office/drawing/2014/main" id="{D0C6BD21-FF44-2D4B-A1D0-DEDC71E3D602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Gerader Verbinder 103">
                  <a:extLst>
                    <a:ext uri="{FF2B5EF4-FFF2-40B4-BE49-F238E27FC236}">
                      <a16:creationId xmlns:a16="http://schemas.microsoft.com/office/drawing/2014/main" id="{CDA6E8D3-691A-DE4B-8F46-1AC0D27404AE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Gerader Verbinder 104">
                  <a:extLst>
                    <a:ext uri="{FF2B5EF4-FFF2-40B4-BE49-F238E27FC236}">
                      <a16:creationId xmlns:a16="http://schemas.microsoft.com/office/drawing/2014/main" id="{D49981B3-391E-3748-A3ED-AFACA6BC7C40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Gerader Verbinder 105">
                  <a:extLst>
                    <a:ext uri="{FF2B5EF4-FFF2-40B4-BE49-F238E27FC236}">
                      <a16:creationId xmlns:a16="http://schemas.microsoft.com/office/drawing/2014/main" id="{90CAE7A1-BE88-4E4C-ACA0-13000CC58388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4" name="Gerader Verbinder 106">
                  <a:extLst>
                    <a:ext uri="{FF2B5EF4-FFF2-40B4-BE49-F238E27FC236}">
                      <a16:creationId xmlns:a16="http://schemas.microsoft.com/office/drawing/2014/main" id="{DDEE008D-A939-594E-A2E1-D1956917ACA6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5" name="Gerader Verbinder 107">
                  <a:extLst>
                    <a:ext uri="{FF2B5EF4-FFF2-40B4-BE49-F238E27FC236}">
                      <a16:creationId xmlns:a16="http://schemas.microsoft.com/office/drawing/2014/main" id="{4F2CD793-5891-F242-B534-024D53AB0D22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" name="Gerader Verbinder 108">
                  <a:extLst>
                    <a:ext uri="{FF2B5EF4-FFF2-40B4-BE49-F238E27FC236}">
                      <a16:creationId xmlns:a16="http://schemas.microsoft.com/office/drawing/2014/main" id="{6A3F298B-D81F-0A48-8492-4B8AA4F0A6EE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Gerader Verbinder 109">
                  <a:extLst>
                    <a:ext uri="{FF2B5EF4-FFF2-40B4-BE49-F238E27FC236}">
                      <a16:creationId xmlns:a16="http://schemas.microsoft.com/office/drawing/2014/main" id="{934D25A6-628D-ED4C-9AFE-E9A7DDC7944B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8" name="Trapezoid 247">
                  <a:extLst>
                    <a:ext uri="{FF2B5EF4-FFF2-40B4-BE49-F238E27FC236}">
                      <a16:creationId xmlns:a16="http://schemas.microsoft.com/office/drawing/2014/main" id="{F24B85C8-15D2-B34B-9DB6-463304FEC0F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69" name="Pfeil: nach rechts 95">
            <a:extLst>
              <a:ext uri="{FF2B5EF4-FFF2-40B4-BE49-F238E27FC236}">
                <a16:creationId xmlns:a16="http://schemas.microsoft.com/office/drawing/2014/main" id="{D7473593-698D-8648-936F-99611359DF97}"/>
              </a:ext>
            </a:extLst>
          </p:cNvPr>
          <p:cNvSpPr/>
          <p:nvPr/>
        </p:nvSpPr>
        <p:spPr>
          <a:xfrm rot="5400000">
            <a:off x="5712795" y="4910452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Rectangle 79">
            <a:extLst>
              <a:ext uri="{FF2B5EF4-FFF2-40B4-BE49-F238E27FC236}">
                <a16:creationId xmlns:a16="http://schemas.microsoft.com/office/drawing/2014/main" id="{0A9728DE-6286-9540-B112-CA97404A77D6}"/>
              </a:ext>
            </a:extLst>
          </p:cNvPr>
          <p:cNvSpPr/>
          <p:nvPr/>
        </p:nvSpPr>
        <p:spPr>
          <a:xfrm>
            <a:off x="1665348" y="2638113"/>
            <a:ext cx="84444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>
                    <a:lumMod val="95000"/>
                  </a:schemeClr>
                </a:solidFill>
              </a:rPr>
              <a:t>B4P</a:t>
            </a:r>
            <a:endParaRPr lang="en-US" sz="22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75" name="Gruppieren 10">
            <a:extLst>
              <a:ext uri="{FF2B5EF4-FFF2-40B4-BE49-F238E27FC236}">
                <a16:creationId xmlns:a16="http://schemas.microsoft.com/office/drawing/2014/main" id="{17A98125-1E95-5947-9BBB-6438ACB12C3E}"/>
              </a:ext>
            </a:extLst>
          </p:cNvPr>
          <p:cNvGrpSpPr/>
          <p:nvPr/>
        </p:nvGrpSpPr>
        <p:grpSpPr>
          <a:xfrm>
            <a:off x="10272000" y="2458641"/>
            <a:ext cx="432000" cy="538359"/>
            <a:chOff x="7789696" y="1644240"/>
            <a:chExt cx="431444" cy="576000"/>
          </a:xfrm>
        </p:grpSpPr>
        <p:sp>
          <p:nvSpPr>
            <p:cNvPr id="276" name="Ellipse 9">
              <a:extLst>
                <a:ext uri="{FF2B5EF4-FFF2-40B4-BE49-F238E27FC236}">
                  <a16:creationId xmlns:a16="http://schemas.microsoft.com/office/drawing/2014/main" id="{CCAF3ED6-A0D2-3D4C-B1FE-8F4250AB41B3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277" name="Grafik 57">
              <a:extLst>
                <a:ext uri="{FF2B5EF4-FFF2-40B4-BE49-F238E27FC236}">
                  <a16:creationId xmlns:a16="http://schemas.microsoft.com/office/drawing/2014/main" id="{3BFF1922-8325-1743-8AFE-D48874C92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279" name="Rechteck 32">
            <a:extLst>
              <a:ext uri="{FF2B5EF4-FFF2-40B4-BE49-F238E27FC236}">
                <a16:creationId xmlns:a16="http://schemas.microsoft.com/office/drawing/2014/main" id="{A7B028F4-8C3F-C241-9C11-7FD3E2E2D6DD}"/>
              </a:ext>
            </a:extLst>
          </p:cNvPr>
          <p:cNvSpPr/>
          <p:nvPr/>
        </p:nvSpPr>
        <p:spPr>
          <a:xfrm>
            <a:off x="3048819" y="2825796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2</a:t>
            </a:r>
          </a:p>
        </p:txBody>
      </p:sp>
      <p:sp>
        <p:nvSpPr>
          <p:cNvPr id="280" name="Rechteck 33">
            <a:extLst>
              <a:ext uri="{FF2B5EF4-FFF2-40B4-BE49-F238E27FC236}">
                <a16:creationId xmlns:a16="http://schemas.microsoft.com/office/drawing/2014/main" id="{9D08C7FF-9E7A-E747-A8C3-5F75CCD8A7C0}"/>
              </a:ext>
            </a:extLst>
          </p:cNvPr>
          <p:cNvSpPr/>
          <p:nvPr/>
        </p:nvSpPr>
        <p:spPr>
          <a:xfrm>
            <a:off x="4200819" y="2825796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3</a:t>
            </a:r>
          </a:p>
        </p:txBody>
      </p:sp>
      <p:sp>
        <p:nvSpPr>
          <p:cNvPr id="281" name="Rechteck 34">
            <a:extLst>
              <a:ext uri="{FF2B5EF4-FFF2-40B4-BE49-F238E27FC236}">
                <a16:creationId xmlns:a16="http://schemas.microsoft.com/office/drawing/2014/main" id="{4E61604E-C909-3F43-9EDF-2CCFCE0127AF}"/>
              </a:ext>
            </a:extLst>
          </p:cNvPr>
          <p:cNvSpPr/>
          <p:nvPr/>
        </p:nvSpPr>
        <p:spPr>
          <a:xfrm>
            <a:off x="5352819" y="2825796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4</a:t>
            </a:r>
          </a:p>
        </p:txBody>
      </p:sp>
      <p:sp>
        <p:nvSpPr>
          <p:cNvPr id="282" name="Rechteck 35">
            <a:extLst>
              <a:ext uri="{FF2B5EF4-FFF2-40B4-BE49-F238E27FC236}">
                <a16:creationId xmlns:a16="http://schemas.microsoft.com/office/drawing/2014/main" id="{D998ED10-AAE1-F24E-8641-6933E5EBA5DD}"/>
              </a:ext>
            </a:extLst>
          </p:cNvPr>
          <p:cNvSpPr/>
          <p:nvPr/>
        </p:nvSpPr>
        <p:spPr>
          <a:xfrm>
            <a:off x="6504819" y="2825796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5</a:t>
            </a:r>
          </a:p>
        </p:txBody>
      </p:sp>
      <p:sp>
        <p:nvSpPr>
          <p:cNvPr id="283" name="Rechteck 36">
            <a:extLst>
              <a:ext uri="{FF2B5EF4-FFF2-40B4-BE49-F238E27FC236}">
                <a16:creationId xmlns:a16="http://schemas.microsoft.com/office/drawing/2014/main" id="{1C0C4F49-6B73-D543-8DD0-1E2E141752F5}"/>
              </a:ext>
            </a:extLst>
          </p:cNvPr>
          <p:cNvSpPr/>
          <p:nvPr/>
        </p:nvSpPr>
        <p:spPr>
          <a:xfrm>
            <a:off x="7656819" y="2825796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6</a:t>
            </a:r>
          </a:p>
        </p:txBody>
      </p:sp>
      <p:sp>
        <p:nvSpPr>
          <p:cNvPr id="284" name="Rechteck 37">
            <a:extLst>
              <a:ext uri="{FF2B5EF4-FFF2-40B4-BE49-F238E27FC236}">
                <a16:creationId xmlns:a16="http://schemas.microsoft.com/office/drawing/2014/main" id="{B1784960-2AF4-824F-A2C2-0D7C7749BEED}"/>
              </a:ext>
            </a:extLst>
          </p:cNvPr>
          <p:cNvSpPr/>
          <p:nvPr/>
        </p:nvSpPr>
        <p:spPr>
          <a:xfrm>
            <a:off x="8808819" y="2825796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7</a:t>
            </a:r>
          </a:p>
        </p:txBody>
      </p:sp>
      <p:sp>
        <p:nvSpPr>
          <p:cNvPr id="285" name="Rechteck 38">
            <a:extLst>
              <a:ext uri="{FF2B5EF4-FFF2-40B4-BE49-F238E27FC236}">
                <a16:creationId xmlns:a16="http://schemas.microsoft.com/office/drawing/2014/main" id="{377E1A98-26C5-2148-A0DB-41D5476D4CA0}"/>
              </a:ext>
            </a:extLst>
          </p:cNvPr>
          <p:cNvSpPr/>
          <p:nvPr/>
        </p:nvSpPr>
        <p:spPr>
          <a:xfrm>
            <a:off x="9960819" y="2825796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>
                    <a:lumMod val="95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80659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14 Years of Experience Solving Problems in a Global Corporation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096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Simple syntax</a:t>
            </a:r>
            <a:r>
              <a:rPr lang="en-US" sz="1200" dirty="0">
                <a:solidFill>
                  <a:schemeClr val="tx1"/>
                </a:solidFill>
              </a:rPr>
              <a:t>: Easy to read, learn, understand and run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Key strengths on large </a:t>
            </a:r>
            <a:r>
              <a:rPr lang="en-US" sz="1200" b="1" dirty="0">
                <a:solidFill>
                  <a:schemeClr val="tx1"/>
                </a:solidFill>
              </a:rPr>
              <a:t>structured data tables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chemeClr val="tx1"/>
                </a:solidFill>
              </a:rPr>
              <a:t>hierarchically structured variables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Extensive library </a:t>
            </a:r>
            <a:r>
              <a:rPr lang="en-US" sz="1200" dirty="0">
                <a:solidFill>
                  <a:schemeClr val="tx1"/>
                </a:solidFill>
              </a:rPr>
              <a:t>with very powerful functions and features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Compact methods </a:t>
            </a:r>
            <a:r>
              <a:rPr lang="en-US" sz="1200" dirty="0">
                <a:solidFill>
                  <a:schemeClr val="tx1"/>
                </a:solidFill>
              </a:rPr>
              <a:t>for powerful processing steps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minimizes coding loops and using variables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552000" y="4653000"/>
            <a:ext cx="4608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Fast</a:t>
            </a:r>
            <a:r>
              <a:rPr lang="en-US" sz="1200" dirty="0">
                <a:solidFill>
                  <a:schemeClr val="tx1"/>
                </a:solidFill>
              </a:rPr>
              <a:t>:  Runs at </a:t>
            </a:r>
            <a:r>
              <a:rPr lang="en-US" sz="1200" b="1" dirty="0">
                <a:solidFill>
                  <a:schemeClr val="tx1"/>
                </a:solidFill>
              </a:rPr>
              <a:t>full machine performance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</a:t>
            </a:r>
            <a:r>
              <a:rPr lang="en-US" sz="1200" b="1" dirty="0">
                <a:solidFill>
                  <a:schemeClr val="tx1"/>
                </a:solidFill>
              </a:rPr>
              <a:t>many data formats </a:t>
            </a:r>
            <a:r>
              <a:rPr lang="en-US" sz="1200" dirty="0">
                <a:solidFill>
                  <a:schemeClr val="tx1"/>
                </a:solidFill>
              </a:rPr>
              <a:t>for inputs and outputs (Excel, HTML, XML, JSON, text files, etc., full UNICODE)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Processes and delivers </a:t>
            </a:r>
            <a:r>
              <a:rPr lang="en-US" sz="1200" b="1" dirty="0">
                <a:solidFill>
                  <a:schemeClr val="tx1"/>
                </a:solidFill>
              </a:rPr>
              <a:t>accurate results reliably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performance even with big data – </a:t>
            </a:r>
            <a:r>
              <a:rPr lang="en-US" sz="1200" b="1" dirty="0">
                <a:solidFill>
                  <a:schemeClr val="tx1"/>
                </a:solidFill>
              </a:rPr>
              <a:t>In seconds, not hours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Styled and formatted output</a:t>
            </a:r>
            <a:r>
              <a:rPr lang="en-US" sz="1200" dirty="0">
                <a:solidFill>
                  <a:schemeClr val="tx1"/>
                </a:solidFill>
              </a:rPr>
              <a:t> for Excel and HTML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(e.g. Structured tables, colors, multiple Excel sheets per file)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20640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7879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000" y="1629000"/>
            <a:ext cx="2560992" cy="267464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67134BA-D0FE-4DE4-B02D-3F3302147857}"/>
              </a:ext>
            </a:extLst>
          </p:cNvPr>
          <p:cNvSpPr txBox="1"/>
          <p:nvPr/>
        </p:nvSpPr>
        <p:spPr>
          <a:xfrm>
            <a:off x="5520000" y="1989000"/>
            <a:ext cx="6264000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8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{Last Name,First Name},</a:t>
            </a:r>
          </a:p>
          <a:p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	{Level,Town}, append, " or "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2280000" y="5877272"/>
            <a:ext cx="7344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supported easily through B4P library extensions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49D4DA1-7D36-4F0F-92C4-5D5EA86EBA4B}"/>
              </a:ext>
            </a:extLst>
          </p:cNvPr>
          <p:cNvGrpSpPr/>
          <p:nvPr/>
        </p:nvGrpSpPr>
        <p:grpSpPr>
          <a:xfrm>
            <a:off x="5088000" y="1557000"/>
            <a:ext cx="431646" cy="432080"/>
            <a:chOff x="3359994" y="3069000"/>
            <a:chExt cx="287710" cy="288000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DC95FB8D-1FBF-4694-9671-F19FC52C1D7B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620689D-B103-48E8-A066-F2AAA0D828EC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85833733-5EED-4968-BCC4-71CB8FB934C7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17997A1-6CE7-43F0-8B10-C233B8BA31F1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F6A7222B-E2FC-49EA-A762-213E13BB6FD9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B30FFA0-CC35-4B3E-AFCC-85B135B65413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F18CABB0-61A3-4493-AA18-F0BAC2D7A38F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449A02E4-EC99-4051-9930-24141CCAE2E3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54FDDBD3-F72B-481B-A668-3EEE2A154805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57E3703-4938-4E8F-99F4-6DD98190526A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89FDD19-F37D-449D-9420-C828F51B4530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41337EF3-1C8C-4CA1-8360-915AB85EC2BC}"/>
                </a:ext>
              </a:extLst>
            </p:cNvPr>
            <p:cNvSpPr/>
            <p:nvPr/>
          </p:nvSpPr>
          <p:spPr>
            <a:xfrm rot="16200000" flipH="1">
              <a:off x="3305994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928F5A7-75EA-4348-8E3C-4113851C25E9}"/>
              </a:ext>
            </a:extLst>
          </p:cNvPr>
          <p:cNvGrpSpPr/>
          <p:nvPr/>
        </p:nvGrpSpPr>
        <p:grpSpPr>
          <a:xfrm>
            <a:off x="11136000" y="1557000"/>
            <a:ext cx="431636" cy="432080"/>
            <a:chOff x="3360000" y="3069000"/>
            <a:chExt cx="287704" cy="288000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326E271E-829D-4BD0-9252-0810A9336E13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FD8E9E3-5300-46EC-8E5A-893DD377C002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5FE41671-1AFA-4935-B923-FB49B2C842D4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294A11DA-9705-4E4C-AB56-D0B6CCD829DB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CAF54D6-C1A8-42EC-98BF-0BCBA6A5F4C0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A5F85F87-08B9-4FEA-A1BA-C26F6D6F70E0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F13ADEA-70CC-4E2D-B600-2381F8BD2BED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BEB0124F-63DE-4DC4-A451-E82655681DC6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355C9AE6-0B67-4436-98D5-266BB9AE36D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F9C5278D-607F-41EB-9098-EFD5D19A97F4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5F81901B-186E-47F6-A521-23201289597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id="{B9C19626-48CE-4907-AC25-E2F22CDE7F7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0290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976544"/>
            <a:ext cx="1872000" cy="5764456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Integrating Corporate data from branch offices worldwide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522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989000"/>
            <a:ext cx="1800200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827291"/>
            <a:ext cx="1584176" cy="499085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894560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478764"/>
            <a:ext cx="1584176" cy="50382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 flipV="1">
            <a:off x="2063552" y="2015118"/>
            <a:ext cx="1727568" cy="621883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3134976"/>
            <a:ext cx="1584176" cy="499257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3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3206984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8448" cy="126014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786621"/>
            <a:ext cx="1584176" cy="49925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4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7568" cy="1907964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063552" y="2015119"/>
            <a:ext cx="1727568" cy="3175508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941000"/>
            <a:ext cx="1584176" cy="499253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19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50129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063552" y="2038577"/>
            <a:ext cx="1727568" cy="380369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701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773008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4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493240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2205056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92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314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42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328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314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5" y="3213241"/>
            <a:ext cx="287968" cy="252011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77300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1. Load Data from all Sources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different sites originate from 20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493000"/>
            <a:ext cx="3456000" cy="47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2. Clean-Up and Harmonize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314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3. Align Product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64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86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414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400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86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5" y="3933241"/>
            <a:ext cx="270260" cy="252012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86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4. Align Project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58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653240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653240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79724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36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54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530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508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530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44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530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60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80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616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94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602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94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3285240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4005240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373240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6129348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6093488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46139" y="1053163"/>
            <a:ext cx="2409845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i="1" dirty="0">
                <a:solidFill>
                  <a:schemeClr val="tx1"/>
                </a:solidFill>
              </a:rPr>
              <a:t>Each region manages their own data in different database systems or manually with 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592641"/>
            <a:ext cx="1584176" cy="49925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20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37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93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321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609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167344" y="2493000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revolving, </a:t>
            </a:r>
            <a:b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6012350" y="2421256"/>
            <a:ext cx="245965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20" name="B4P">
            <a:extLst>
              <a:ext uri="{FF2B5EF4-FFF2-40B4-BE49-F238E27FC236}">
                <a16:creationId xmlns:a16="http://schemas.microsoft.com/office/drawing/2014/main" id="{BDE38851-10C2-3F43-B588-B0588D890354}"/>
              </a:ext>
            </a:extLst>
          </p:cNvPr>
          <p:cNvSpPr txBox="1"/>
          <p:nvPr/>
        </p:nvSpPr>
        <p:spPr>
          <a:xfrm>
            <a:off x="4061757" y="1134259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7B026B14-767B-2D44-8777-EF42383B6CD6}"/>
              </a:ext>
            </a:extLst>
          </p:cNvPr>
          <p:cNvSpPr/>
          <p:nvPr/>
        </p:nvSpPr>
        <p:spPr>
          <a:xfrm>
            <a:off x="293414" y="6283963"/>
            <a:ext cx="2869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/>
              <a:t>More than 20 different files!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E2B0D88-F1D6-394A-90FB-E29669E8D000}"/>
              </a:ext>
            </a:extLst>
          </p:cNvPr>
          <p:cNvSpPr/>
          <p:nvPr/>
        </p:nvSpPr>
        <p:spPr>
          <a:xfrm>
            <a:off x="1127464" y="4365000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1" name="Flussdiagramm: Zentralspeicher 24">
            <a:extLst>
              <a:ext uri="{FF2B5EF4-FFF2-40B4-BE49-F238E27FC236}">
                <a16:creationId xmlns:a16="http://schemas.microsoft.com/office/drawing/2014/main" id="{142575E9-7493-1447-934B-16550584CE2E}"/>
              </a:ext>
            </a:extLst>
          </p:cNvPr>
          <p:cNvSpPr/>
          <p:nvPr/>
        </p:nvSpPr>
        <p:spPr>
          <a:xfrm>
            <a:off x="1487488" y="254853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2" name="Flussdiagramm: Zentralspeicher 24">
            <a:extLst>
              <a:ext uri="{FF2B5EF4-FFF2-40B4-BE49-F238E27FC236}">
                <a16:creationId xmlns:a16="http://schemas.microsoft.com/office/drawing/2014/main" id="{164B97F5-ABA3-2B4D-8B03-C37978730B49}"/>
              </a:ext>
            </a:extLst>
          </p:cNvPr>
          <p:cNvSpPr/>
          <p:nvPr/>
        </p:nvSpPr>
        <p:spPr>
          <a:xfrm>
            <a:off x="1503369" y="3842657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3" name="Zylinder 17">
            <a:extLst>
              <a:ext uri="{FF2B5EF4-FFF2-40B4-BE49-F238E27FC236}">
                <a16:creationId xmlns:a16="http://schemas.microsoft.com/office/drawing/2014/main" id="{6B128654-4BD5-8847-BC99-2ED2CE3DEE29}"/>
              </a:ext>
            </a:extLst>
          </p:cNvPr>
          <p:cNvSpPr/>
          <p:nvPr/>
        </p:nvSpPr>
        <p:spPr>
          <a:xfrm>
            <a:off x="1500204" y="5659425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64815474-BF38-0248-9369-69D1D2BDD0EB}"/>
              </a:ext>
            </a:extLst>
          </p:cNvPr>
          <p:cNvSpPr/>
          <p:nvPr/>
        </p:nvSpPr>
        <p:spPr>
          <a:xfrm>
            <a:off x="1127464" y="4537481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AB047E7E-FB62-114A-B198-337B1D0DF0A2}"/>
              </a:ext>
            </a:extLst>
          </p:cNvPr>
          <p:cNvSpPr/>
          <p:nvPr/>
        </p:nvSpPr>
        <p:spPr>
          <a:xfrm>
            <a:off x="1127464" y="4709962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370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mnJ.u6_7UWDtaYNqA0Tb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1368</TotalTime>
  <Words>8025</Words>
  <Application>Microsoft Macintosh PowerPoint</Application>
  <PresentationFormat>Widescreen</PresentationFormat>
  <Paragraphs>1315</Paragraphs>
  <Slides>39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B4P Data Integration and Analytics Engine Overview</vt:lpstr>
      <vt:lpstr>Table of Contents</vt:lpstr>
      <vt:lpstr>Problem Statement Manual data integration and analysis is labor-intensive and error-prone</vt:lpstr>
      <vt:lpstr>Problem Statement Conventional methods of analytics automation are complex and unsustainable</vt:lpstr>
      <vt:lpstr>B4P Solution Automate your data integration and analysis with the B4P analytics engine</vt:lpstr>
      <vt:lpstr>B4P Solution Based on 14 Years of Experience Solving Problems in a Global Corporation</vt:lpstr>
      <vt:lpstr>B4P Solution Supported Data Formats</vt:lpstr>
      <vt:lpstr>B4P Real-world Use Case #1 Integrating Corporate data from branch offices worldwide</vt:lpstr>
      <vt:lpstr>B4P Real-world Use Case #2 Information interchange between multiple different databases</vt:lpstr>
      <vt:lpstr>B4P Real-world Use Case #3 Enriched Business Intelligence from many data sources</vt:lpstr>
      <vt:lpstr>B4P Language Key Benefits of a Low-Code Language Approach</vt:lpstr>
      <vt:lpstr>B4P Language Syntax and Semantics</vt:lpstr>
      <vt:lpstr>B4P Example #1 Merging Two Tables</vt:lpstr>
      <vt:lpstr>8 statements:  load, clean, align semantics, merge, and save</vt:lpstr>
      <vt:lpstr>PowerPoint Presentation</vt:lpstr>
      <vt:lpstr>B4P Example #2 Combining Stock Data: SP 500 and NASDAQ 100</vt:lpstr>
      <vt:lpstr>B4P Example #2 Combining Stock Data: SP 500 and NASDAQ 100</vt:lpstr>
      <vt:lpstr>B4P Example #3 Web Data: Analyzing all Presidents in Wikipedia</vt:lpstr>
      <vt:lpstr>B4P Example #3 Web Data: Analyzing all Presidents in Wikipedia</vt:lpstr>
      <vt:lpstr>B4P  Beyond Former Performance.</vt:lpstr>
      <vt:lpstr>PowerPoint Presentation</vt:lpstr>
      <vt:lpstr>B4P New in Release 8.00</vt:lpstr>
      <vt:lpstr>B4P Use Case Automatic documentation generation for website www.b4p.app</vt:lpstr>
      <vt:lpstr>B4P Use Case Automatic Document Generation for www.b4p.app using B4P</vt:lpstr>
      <vt:lpstr>Program Example #3 Combining Stock Data: SP 500 and NASDAQ 100</vt:lpstr>
      <vt:lpstr>PowerPoint Presentation</vt:lpstr>
      <vt:lpstr>PowerPoint Presentation</vt:lpstr>
      <vt:lpstr>PowerPoint Presentation</vt:lpstr>
      <vt:lpstr>PowerPoint Presentation</vt:lpstr>
      <vt:lpstr>Variable Model Introduction</vt:lpstr>
      <vt:lpstr>B4P Solution Automate your data integration and analysis with a low-code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  <vt:lpstr>Overview  The B4P Data Integration and Analytics Engine</vt:lpstr>
      <vt:lpstr>Overview  The B4P Data Integration and Analytics Engine</vt:lpstr>
      <vt:lpstr>B4P Solution Automate your data integration and analysis with the B4P analytics engine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Rafael Richards</cp:lastModifiedBy>
  <cp:revision>399</cp:revision>
  <cp:lastPrinted>2012-05-04T14:30:29Z</cp:lastPrinted>
  <dcterms:created xsi:type="dcterms:W3CDTF">2016-02-06T20:40:56Z</dcterms:created>
  <dcterms:modified xsi:type="dcterms:W3CDTF">2021-05-26T22:47:38Z</dcterms:modified>
</cp:coreProperties>
</file>